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6" r:id="rId2"/>
    <p:sldId id="276" r:id="rId3"/>
    <p:sldId id="267" r:id="rId4"/>
    <p:sldId id="271" r:id="rId5"/>
    <p:sldId id="270" r:id="rId6"/>
    <p:sldId id="272" r:id="rId7"/>
    <p:sldId id="274" r:id="rId8"/>
    <p:sldId id="275" r:id="rId9"/>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110" d="100"/>
          <a:sy n="110" d="100"/>
        </p:scale>
        <p:origin x="-84" y="-504"/>
      </p:cViewPr>
      <p:guideLst>
        <p:guide orient="horz" pos="2160"/>
        <p:guide pos="3840"/>
      </p:guideLst>
    </p:cSldViewPr>
  </p:slideViewPr>
  <p:notesTextViewPr>
    <p:cViewPr>
      <p:scale>
        <a:sx n="1" d="1"/>
        <a:sy n="1" d="1"/>
      </p:scale>
      <p:origin x="0" y="0"/>
    </p:cViewPr>
  </p:notesTextViewPr>
  <p:notesViewPr>
    <p:cSldViewPr snapToGrid="0">
      <p:cViewPr varScale="1">
        <p:scale>
          <a:sx n="92" d="100"/>
          <a:sy n="92" d="100"/>
        </p:scale>
        <p:origin x="3750"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738F5193-D1AE-4F8E-A576-284DFDCA2B11}" type="datetimeFigureOut">
              <a:rPr lang="en-GB" smtClean="0"/>
              <a:pPr/>
              <a:t>03/05/2019</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AC4A3301-475E-4F35-9672-BD81935A3E4E}" type="slidenum">
              <a:rPr lang="en-GB" smtClean="0"/>
              <a:pPr/>
              <a:t>‹#›</a:t>
            </a:fld>
            <a:endParaRPr lang="en-GB"/>
          </a:p>
        </p:txBody>
      </p:sp>
    </p:spTree>
    <p:extLst>
      <p:ext uri="{BB962C8B-B14F-4D97-AF65-F5344CB8AC3E}">
        <p14:creationId xmlns:p14="http://schemas.microsoft.com/office/powerpoint/2010/main" val="74775394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396F1409-5E56-4911-8B15-200C357DBA32}" type="datetimeFigureOut">
              <a:rPr lang="en-GB" smtClean="0"/>
              <a:pPr/>
              <a:t>03/05/2019</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C1A091F-8871-4A81-89A4-B6427DDEDED2}" type="slidenum">
              <a:rPr lang="en-GB" smtClean="0"/>
              <a:pPr/>
              <a:t>‹#›</a:t>
            </a:fld>
            <a:endParaRPr lang="en-GB"/>
          </a:p>
        </p:txBody>
      </p:sp>
    </p:spTree>
    <p:extLst>
      <p:ext uri="{BB962C8B-B14F-4D97-AF65-F5344CB8AC3E}">
        <p14:creationId xmlns:p14="http://schemas.microsoft.com/office/powerpoint/2010/main" val="48942981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EC1A091F-8871-4A81-89A4-B6427DDEDED2}" type="slidenum">
              <a:rPr lang="en-GB" smtClean="0"/>
              <a:pPr/>
              <a:t>1</a:t>
            </a:fld>
            <a:endParaRPr lang="en-GB"/>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7025" y="3577156"/>
            <a:ext cx="3343418" cy="914523"/>
          </a:xfrm>
          <a:prstGeom prst="rect">
            <a:avLst/>
          </a:prstGeom>
        </p:spPr>
      </p:pic>
    </p:spTree>
    <p:extLst>
      <p:ext uri="{BB962C8B-B14F-4D97-AF65-F5344CB8AC3E}">
        <p14:creationId xmlns:p14="http://schemas.microsoft.com/office/powerpoint/2010/main" val="2626860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C1A091F-8871-4A81-89A4-B6427DDEDED2}" type="slidenum">
              <a:rPr lang="en-GB" smtClean="0"/>
              <a:pPr/>
              <a:t>2</a:t>
            </a:fld>
            <a:endParaRPr lang="en-GB"/>
          </a:p>
        </p:txBody>
      </p:sp>
    </p:spTree>
    <p:extLst>
      <p:ext uri="{BB962C8B-B14F-4D97-AF65-F5344CB8AC3E}">
        <p14:creationId xmlns:p14="http://schemas.microsoft.com/office/powerpoint/2010/main" val="14416209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C1A091F-8871-4A81-89A4-B6427DDEDED2}" type="slidenum">
              <a:rPr lang="en-GB" smtClean="0"/>
              <a:pPr/>
              <a:t>3</a:t>
            </a:fld>
            <a:endParaRPr lang="en-GB"/>
          </a:p>
        </p:txBody>
      </p:sp>
    </p:spTree>
    <p:extLst>
      <p:ext uri="{BB962C8B-B14F-4D97-AF65-F5344CB8AC3E}">
        <p14:creationId xmlns:p14="http://schemas.microsoft.com/office/powerpoint/2010/main" val="1706432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C1A091F-8871-4A81-89A4-B6427DDEDED2}" type="slidenum">
              <a:rPr lang="en-GB" smtClean="0"/>
              <a:pPr/>
              <a:t>4</a:t>
            </a:fld>
            <a:endParaRPr lang="en-GB"/>
          </a:p>
        </p:txBody>
      </p:sp>
    </p:spTree>
    <p:extLst>
      <p:ext uri="{BB962C8B-B14F-4D97-AF65-F5344CB8AC3E}">
        <p14:creationId xmlns:p14="http://schemas.microsoft.com/office/powerpoint/2010/main" val="23031760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C1A091F-8871-4A81-89A4-B6427DDEDED2}" type="slidenum">
              <a:rPr lang="en-GB" smtClean="0"/>
              <a:pPr/>
              <a:t>5</a:t>
            </a:fld>
            <a:endParaRPr lang="en-GB"/>
          </a:p>
        </p:txBody>
      </p:sp>
    </p:spTree>
    <p:extLst>
      <p:ext uri="{BB962C8B-B14F-4D97-AF65-F5344CB8AC3E}">
        <p14:creationId xmlns:p14="http://schemas.microsoft.com/office/powerpoint/2010/main" val="3927982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C1A091F-8871-4A81-89A4-B6427DDEDED2}" type="slidenum">
              <a:rPr lang="en-GB" smtClean="0"/>
              <a:pPr/>
              <a:t>6</a:t>
            </a:fld>
            <a:endParaRPr lang="en-GB"/>
          </a:p>
        </p:txBody>
      </p:sp>
    </p:spTree>
    <p:extLst>
      <p:ext uri="{BB962C8B-B14F-4D97-AF65-F5344CB8AC3E}">
        <p14:creationId xmlns:p14="http://schemas.microsoft.com/office/powerpoint/2010/main" val="9173911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C1A091F-8871-4A81-89A4-B6427DDEDED2}" type="slidenum">
              <a:rPr lang="en-GB" smtClean="0"/>
              <a:pPr/>
              <a:t>7</a:t>
            </a:fld>
            <a:endParaRPr lang="en-GB"/>
          </a:p>
        </p:txBody>
      </p:sp>
    </p:spTree>
    <p:extLst>
      <p:ext uri="{BB962C8B-B14F-4D97-AF65-F5344CB8AC3E}">
        <p14:creationId xmlns:p14="http://schemas.microsoft.com/office/powerpoint/2010/main" val="955318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EC1A091F-8871-4A81-89A4-B6427DDEDED2}" type="slidenum">
              <a:rPr lang="en-GB" smtClean="0"/>
              <a:pPr/>
              <a:t>8</a:t>
            </a:fld>
            <a:endParaRPr lang="en-GB"/>
          </a:p>
        </p:txBody>
      </p:sp>
    </p:spTree>
    <p:extLst>
      <p:ext uri="{BB962C8B-B14F-4D97-AF65-F5344CB8AC3E}">
        <p14:creationId xmlns:p14="http://schemas.microsoft.com/office/powerpoint/2010/main" val="2484136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E1D2D10F-D292-4437-85E6-4DDBA2DF8805}" type="datetime1">
              <a:rPr lang="en-GB" smtClean="0"/>
              <a:pPr/>
              <a:t>03/05/2019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20131534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2844D6E-213C-44D5-9BCD-196B393C81E3}" type="datetime1">
              <a:rPr lang="en-GB" smtClean="0"/>
              <a:pPr/>
              <a:t>03/05/2019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2871686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08646A-062A-4876-8A34-8E27D44FD9B6}" type="datetime1">
              <a:rPr lang="en-GB" smtClean="0"/>
              <a:pPr/>
              <a:t>03/05/2019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165842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B800872-E843-47D5-BA62-9D9DE29BEA2A}" type="datetime1">
              <a:rPr lang="en-GB" smtClean="0"/>
              <a:pPr/>
              <a:t>03/05/2019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5239557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41A31F-DE7E-4364-B95D-12792783B7C7}" type="datetime1">
              <a:rPr lang="en-GB" smtClean="0"/>
              <a:pPr/>
              <a:t>03/05/2019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3517208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5727235-1B81-4AF7-9761-83E3D5BFBA6E}" type="datetime1">
              <a:rPr lang="en-GB" smtClean="0"/>
              <a:pPr/>
              <a:t>03/05/2019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2458892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C991978-810C-49B9-BF6E-F7DE0C5FC4B1}" type="datetime1">
              <a:rPr lang="en-GB" smtClean="0"/>
              <a:pPr/>
              <a:t>03/05/2019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30266282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7B2D3C1-CC4D-4826-B5E1-00DBE7B524B7}" type="datetime1">
              <a:rPr lang="en-GB" smtClean="0"/>
              <a:pPr/>
              <a:t>03/05/2019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523873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3BF61B-8088-4F62-B5D6-D084E946CF2B}" type="datetime1">
              <a:rPr lang="en-GB" smtClean="0"/>
              <a:pPr/>
              <a:t>03/05/2019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5862729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23D96B3-BC33-496E-83A7-21BFFD4185A3}" type="datetime1">
              <a:rPr lang="en-GB" smtClean="0"/>
              <a:pPr/>
              <a:t>03/05/2019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4240120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0426847-1480-458D-98C9-51C58A8CAF30}" type="datetime1">
              <a:rPr lang="en-GB" smtClean="0"/>
              <a:pPr/>
              <a:t>03/05/2019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33EFE56-CE58-4E89-A490-D779C8340526}" type="slidenum">
              <a:rPr lang="en-GB" smtClean="0"/>
              <a:pPr/>
              <a:t>‹#›</a:t>
            </a:fld>
            <a:endParaRPr lang="en-GB"/>
          </a:p>
        </p:txBody>
      </p:sp>
    </p:spTree>
    <p:extLst>
      <p:ext uri="{BB962C8B-B14F-4D97-AF65-F5344CB8AC3E}">
        <p14:creationId xmlns:p14="http://schemas.microsoft.com/office/powerpoint/2010/main" val="1539514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0DF842-3ABC-4523-BA8D-6C381C52982E}" type="datetime1">
              <a:rPr lang="en-GB" smtClean="0"/>
              <a:pPr/>
              <a:t>03/05/2019</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3EFE56-CE58-4E89-A490-D779C8340526}" type="slidenum">
              <a:rPr lang="en-GB" smtClean="0"/>
              <a:pPr/>
              <a:t>‹#›</a:t>
            </a:fld>
            <a:endParaRPr lang="en-GB"/>
          </a:p>
        </p:txBody>
      </p:sp>
    </p:spTree>
    <p:extLst>
      <p:ext uri="{BB962C8B-B14F-4D97-AF65-F5344CB8AC3E}">
        <p14:creationId xmlns:p14="http://schemas.microsoft.com/office/powerpoint/2010/main" val="348019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7901" y="961877"/>
            <a:ext cx="10780295" cy="2387600"/>
          </a:xfrm>
        </p:spPr>
        <p:txBody>
          <a:bodyPr>
            <a:normAutofit fontScale="90000"/>
          </a:bodyPr>
          <a:lstStyle/>
          <a:p>
            <a:r>
              <a:rPr lang="en-GB" dirty="0" smtClean="0"/>
              <a:t>Social security austerity:</a:t>
            </a:r>
            <a:br>
              <a:rPr lang="en-GB" dirty="0" smtClean="0"/>
            </a:br>
            <a:r>
              <a:rPr lang="en-GB" dirty="0" smtClean="0"/>
              <a:t>structural violence &amp; social murder</a:t>
            </a:r>
            <a:endParaRPr lang="en-GB" dirty="0"/>
          </a:p>
        </p:txBody>
      </p:sp>
      <p:sp>
        <p:nvSpPr>
          <p:cNvPr id="3" name="Subtitle 2"/>
          <p:cNvSpPr>
            <a:spLocks noGrp="1"/>
          </p:cNvSpPr>
          <p:nvPr>
            <p:ph type="subTitle" idx="1"/>
          </p:nvPr>
        </p:nvSpPr>
        <p:spPr>
          <a:xfrm>
            <a:off x="1556048" y="3267686"/>
            <a:ext cx="9144000" cy="1655762"/>
          </a:xfrm>
        </p:spPr>
        <p:txBody>
          <a:bodyPr/>
          <a:lstStyle/>
          <a:p>
            <a:r>
              <a:rPr lang="en-GB" dirty="0" smtClean="0"/>
              <a:t>Chris Grover</a:t>
            </a:r>
          </a:p>
          <a:p>
            <a:r>
              <a:rPr lang="en-GB" dirty="0" smtClean="0"/>
              <a:t>Department of Sociology</a:t>
            </a:r>
          </a:p>
          <a:p>
            <a:r>
              <a:rPr lang="en-GB" dirty="0" smtClean="0"/>
              <a:t>Lancaster University</a:t>
            </a:r>
            <a:endParaRPr lang="en-GB"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5893875" cy="1612148"/>
          </a:xfrm>
          <a:prstGeom prst="rect">
            <a:avLst/>
          </a:prstGeom>
        </p:spPr>
      </p:pic>
      <p:sp>
        <p:nvSpPr>
          <p:cNvPr id="6" name="Slide Number Placeholder 5"/>
          <p:cNvSpPr>
            <a:spLocks noGrp="1"/>
          </p:cNvSpPr>
          <p:nvPr>
            <p:ph type="sldNum" sz="quarter" idx="12"/>
          </p:nvPr>
        </p:nvSpPr>
        <p:spPr/>
        <p:txBody>
          <a:bodyPr/>
          <a:lstStyle/>
          <a:p>
            <a:fld id="{633EFE56-CE58-4E89-A490-D779C8340526}" type="slidenum">
              <a:rPr lang="en-GB" smtClean="0"/>
              <a:pPr/>
              <a:t>1</a:t>
            </a:fld>
            <a:endParaRPr lang="en-GB"/>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505010" y="0"/>
            <a:ext cx="2686990" cy="2087414"/>
          </a:xfrm>
          <a:prstGeom prst="rect">
            <a:avLst/>
          </a:prstGeom>
        </p:spPr>
      </p:pic>
      <p:pic>
        <p:nvPicPr>
          <p:cNvPr id="8" name="Picture 6" descr="Image result for deaths benefit cuts"/>
          <p:cNvPicPr>
            <a:picLocks noChangeAspect="1" noChangeArrowheads="1"/>
          </p:cNvPicPr>
          <p:nvPr/>
        </p:nvPicPr>
        <p:blipFill>
          <a:blip r:embed="rId5" cstate="print"/>
          <a:srcRect/>
          <a:stretch>
            <a:fillRect/>
          </a:stretch>
        </p:blipFill>
        <p:spPr bwMode="auto">
          <a:xfrm>
            <a:off x="0" y="4654489"/>
            <a:ext cx="8150749" cy="2203511"/>
          </a:xfrm>
          <a:prstGeom prst="rect">
            <a:avLst/>
          </a:prstGeom>
          <a:noFill/>
        </p:spPr>
      </p:pic>
      <p:pic>
        <p:nvPicPr>
          <p:cNvPr id="4" name="Picture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50749" y="4654489"/>
            <a:ext cx="4041251" cy="2197741"/>
          </a:xfrm>
          <a:prstGeom prst="rect">
            <a:avLst/>
          </a:prstGeom>
        </p:spPr>
      </p:pic>
    </p:spTree>
    <p:extLst>
      <p:ext uri="{BB962C8B-B14F-4D97-AF65-F5344CB8AC3E}">
        <p14:creationId xmlns:p14="http://schemas.microsoft.com/office/powerpoint/2010/main" val="38036502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Today’s talk</a:t>
            </a:r>
            <a:endParaRPr lang="en-GB" dirty="0"/>
          </a:p>
        </p:txBody>
      </p:sp>
      <p:sp>
        <p:nvSpPr>
          <p:cNvPr id="4" name="Content Placeholder 3"/>
          <p:cNvSpPr>
            <a:spLocks noGrp="1"/>
          </p:cNvSpPr>
          <p:nvPr>
            <p:ph idx="1"/>
          </p:nvPr>
        </p:nvSpPr>
        <p:spPr>
          <a:xfrm>
            <a:off x="838200" y="1825625"/>
            <a:ext cx="7056549" cy="2334251"/>
          </a:xfrm>
        </p:spPr>
        <p:txBody>
          <a:bodyPr/>
          <a:lstStyle/>
          <a:p>
            <a:r>
              <a:rPr lang="en-GB" dirty="0" smtClean="0"/>
              <a:t>Benefit cuts</a:t>
            </a:r>
          </a:p>
          <a:p>
            <a:r>
              <a:rPr lang="en-GB" dirty="0" smtClean="0"/>
              <a:t>Impacts of social security austerity</a:t>
            </a:r>
          </a:p>
          <a:p>
            <a:r>
              <a:rPr lang="en-GB" dirty="0"/>
              <a:t>S</a:t>
            </a:r>
            <a:r>
              <a:rPr lang="en-GB" dirty="0" smtClean="0"/>
              <a:t>ocial security austerity as structural violence</a:t>
            </a:r>
          </a:p>
          <a:p>
            <a:r>
              <a:rPr lang="en-GB" dirty="0" smtClean="0"/>
              <a:t>Social security austerity as social murder</a:t>
            </a:r>
            <a:endParaRPr lang="en-GB" dirty="0"/>
          </a:p>
        </p:txBody>
      </p:sp>
      <p:sp>
        <p:nvSpPr>
          <p:cNvPr id="2" name="Slide Number Placeholder 1"/>
          <p:cNvSpPr>
            <a:spLocks noGrp="1"/>
          </p:cNvSpPr>
          <p:nvPr>
            <p:ph type="sldNum" sz="quarter" idx="12"/>
          </p:nvPr>
        </p:nvSpPr>
        <p:spPr/>
        <p:txBody>
          <a:bodyPr/>
          <a:lstStyle/>
          <a:p>
            <a:fld id="{633EFE56-CE58-4E89-A490-D779C8340526}" type="slidenum">
              <a:rPr lang="en-GB" smtClean="0"/>
              <a:pPr/>
              <a:t>2</a:t>
            </a:fld>
            <a:endParaRPr lang="en-GB"/>
          </a:p>
        </p:txBody>
      </p:sp>
    </p:spTree>
    <p:extLst>
      <p:ext uri="{BB962C8B-B14F-4D97-AF65-F5344CB8AC3E}">
        <p14:creationId xmlns:p14="http://schemas.microsoft.com/office/powerpoint/2010/main" val="3395402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Benefit cuts </a:t>
            </a:r>
            <a:endParaRPr lang="en-GB" dirty="0"/>
          </a:p>
        </p:txBody>
      </p:sp>
      <p:sp>
        <p:nvSpPr>
          <p:cNvPr id="3" name="Content Placeholder 2"/>
          <p:cNvSpPr>
            <a:spLocks noGrp="1"/>
          </p:cNvSpPr>
          <p:nvPr>
            <p:ph idx="1"/>
          </p:nvPr>
        </p:nvSpPr>
        <p:spPr>
          <a:xfrm>
            <a:off x="838200" y="1898585"/>
            <a:ext cx="11011211" cy="4903697"/>
          </a:xfrm>
        </p:spPr>
        <p:txBody>
          <a:bodyPr>
            <a:normAutofit/>
          </a:bodyPr>
          <a:lstStyle/>
          <a:p>
            <a:r>
              <a:rPr lang="en-GB" dirty="0" smtClean="0"/>
              <a:t>2010 - £18 billion p.a. cuts to ‘social protection’ by 2014/15</a:t>
            </a:r>
          </a:p>
          <a:p>
            <a:r>
              <a:rPr lang="en-GB" dirty="0" smtClean="0"/>
              <a:t>2012 – further £4.5 billion p.a. by 2015</a:t>
            </a:r>
          </a:p>
          <a:p>
            <a:r>
              <a:rPr lang="en-GB" dirty="0" smtClean="0"/>
              <a:t>2015 – further £12 billion p.a. by 2020</a:t>
            </a:r>
          </a:p>
          <a:p>
            <a:r>
              <a:rPr lang="en-GB" dirty="0"/>
              <a:t>Relative (below inflation) &amp; absolute cuts (removals, restrictions </a:t>
            </a:r>
            <a:r>
              <a:rPr lang="en-GB" dirty="0" smtClean="0"/>
              <a:t>&amp; </a:t>
            </a:r>
            <a:r>
              <a:rPr lang="en-GB" dirty="0"/>
              <a:t>limits)</a:t>
            </a:r>
          </a:p>
          <a:p>
            <a:r>
              <a:rPr lang="en-GB" dirty="0"/>
              <a:t>Increased conditionality: easier to lose benefits for longer periods for more people</a:t>
            </a:r>
          </a:p>
          <a:p>
            <a:r>
              <a:rPr lang="en-GB" dirty="0"/>
              <a:t>Greatest impact upon: the poorest households (e.g. non-working lone mothers); households with three or more children; households with children under age of five; households with disabled </a:t>
            </a:r>
            <a:r>
              <a:rPr lang="en-GB" dirty="0" smtClean="0"/>
              <a:t>people</a:t>
            </a:r>
          </a:p>
        </p:txBody>
      </p:sp>
      <p:sp>
        <p:nvSpPr>
          <p:cNvPr id="4" name="Slide Number Placeholder 3"/>
          <p:cNvSpPr>
            <a:spLocks noGrp="1"/>
          </p:cNvSpPr>
          <p:nvPr>
            <p:ph type="sldNum" sz="quarter" idx="12"/>
          </p:nvPr>
        </p:nvSpPr>
        <p:spPr/>
        <p:txBody>
          <a:bodyPr/>
          <a:lstStyle/>
          <a:p>
            <a:fld id="{633EFE56-CE58-4E89-A490-D779C8340526}" type="slidenum">
              <a:rPr lang="en-GB" smtClean="0"/>
              <a:pPr/>
              <a:t>3</a:t>
            </a:fld>
            <a:endParaRPr lang="en-GB"/>
          </a:p>
        </p:txBody>
      </p:sp>
      <p:sp>
        <p:nvSpPr>
          <p:cNvPr id="1028" name="AutoShape 4" descr="Image result for no workhouses"/>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6" name="TextBox 5"/>
          <p:cNvSpPr txBox="1"/>
          <p:nvPr/>
        </p:nvSpPr>
        <p:spPr>
          <a:xfrm>
            <a:off x="8022956" y="212298"/>
            <a:ext cx="4169044" cy="1631216"/>
          </a:xfrm>
          <a:prstGeom prst="rect">
            <a:avLst/>
          </a:prstGeom>
          <a:noFill/>
        </p:spPr>
        <p:txBody>
          <a:bodyPr wrap="square" rtlCol="0">
            <a:spAutoFit/>
          </a:bodyPr>
          <a:lstStyle/>
          <a:p>
            <a:r>
              <a:rPr lang="en-GB" sz="2000" dirty="0" smtClean="0"/>
              <a:t>Benefit for lone mother with three children:</a:t>
            </a:r>
          </a:p>
          <a:p>
            <a:r>
              <a:rPr lang="en-GB" sz="2000" dirty="0" smtClean="0"/>
              <a:t>2016 – £247 </a:t>
            </a:r>
            <a:r>
              <a:rPr lang="en-GB" sz="2000" dirty="0" err="1" smtClean="0"/>
              <a:t>pw</a:t>
            </a:r>
            <a:endParaRPr lang="en-GB" sz="2000" dirty="0" smtClean="0"/>
          </a:p>
          <a:p>
            <a:r>
              <a:rPr lang="en-GB" sz="2000" dirty="0" smtClean="0"/>
              <a:t>2019 – £180 </a:t>
            </a:r>
            <a:r>
              <a:rPr lang="en-GB" sz="2000" dirty="0" err="1" smtClean="0"/>
              <a:t>pw</a:t>
            </a:r>
            <a:r>
              <a:rPr lang="en-GB" sz="2000" dirty="0" smtClean="0"/>
              <a:t> (one child born after 	               April 2017)</a:t>
            </a:r>
            <a:endParaRPr lang="en-GB"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Impact of benefit cuts</a:t>
            </a:r>
            <a:endParaRPr lang="en-GB" dirty="0"/>
          </a:p>
        </p:txBody>
      </p:sp>
      <p:sp>
        <p:nvSpPr>
          <p:cNvPr id="3" name="Content Placeholder 2"/>
          <p:cNvSpPr>
            <a:spLocks noGrp="1"/>
          </p:cNvSpPr>
          <p:nvPr>
            <p:ph idx="1"/>
          </p:nvPr>
        </p:nvSpPr>
        <p:spPr>
          <a:xfrm>
            <a:off x="609600" y="1600200"/>
            <a:ext cx="11343051" cy="5257800"/>
          </a:xfrm>
        </p:spPr>
        <p:txBody>
          <a:bodyPr>
            <a:normAutofit/>
          </a:bodyPr>
          <a:lstStyle/>
          <a:p>
            <a:r>
              <a:rPr lang="en-GB" dirty="0" smtClean="0"/>
              <a:t>Death and other harms (for example):</a:t>
            </a:r>
          </a:p>
          <a:p>
            <a:pPr lvl="1"/>
            <a:r>
              <a:rPr lang="en-GB" dirty="0" smtClean="0"/>
              <a:t>Disabled people’s organisation: deaths and Employment and Support Allowance – e.g. Calum’s list (http://calumslist.org/); We are Spartacus (2015)</a:t>
            </a:r>
          </a:p>
          <a:p>
            <a:pPr lvl="1"/>
            <a:r>
              <a:rPr lang="en-GB" dirty="0" smtClean="0"/>
              <a:t>Remember the Dead (https</a:t>
            </a:r>
            <a:r>
              <a:rPr lang="en-GB" dirty="0"/>
              <a:t>://www.facebook.com/ribbonsforwelfare</a:t>
            </a:r>
            <a:r>
              <a:rPr lang="en-GB" dirty="0" smtClean="0"/>
              <a:t>/)</a:t>
            </a:r>
          </a:p>
          <a:p>
            <a:pPr lvl="1"/>
            <a:r>
              <a:rPr lang="en-GB" dirty="0" smtClean="0"/>
              <a:t>Barr et al (2015) – for every 10,000 Work Capability Assessment</a:t>
            </a:r>
          </a:p>
          <a:p>
            <a:pPr lvl="2"/>
            <a:r>
              <a:rPr lang="en-GB" dirty="0" smtClean="0"/>
              <a:t>six additional suicides</a:t>
            </a:r>
          </a:p>
          <a:p>
            <a:pPr lvl="2"/>
            <a:r>
              <a:rPr lang="en-GB" dirty="0" smtClean="0"/>
              <a:t>2,700 reported case of ‘mental health problems’</a:t>
            </a:r>
          </a:p>
          <a:p>
            <a:pPr lvl="2"/>
            <a:r>
              <a:rPr lang="en-GB" dirty="0" smtClean="0"/>
              <a:t>7,000 anti-depressant items prescribed</a:t>
            </a:r>
          </a:p>
          <a:p>
            <a:pPr lvl="1"/>
            <a:r>
              <a:rPr lang="en-GB" dirty="0" smtClean="0"/>
              <a:t>McManus et al. (2016)</a:t>
            </a:r>
          </a:p>
          <a:p>
            <a:pPr lvl="2"/>
            <a:r>
              <a:rPr lang="en-GB" dirty="0" smtClean="0"/>
              <a:t>66.4% of Employment and Support Allowance recipients thought about killing themselves; 43.2% had attempted (compared to 21.7% and 6.7%) </a:t>
            </a:r>
          </a:p>
          <a:p>
            <a:pPr lvl="1"/>
            <a:r>
              <a:rPr lang="en-GB" dirty="0" smtClean="0"/>
              <a:t>Increasing number of deaths of homeless people</a:t>
            </a:r>
          </a:p>
          <a:p>
            <a:pPr lvl="1"/>
            <a:r>
              <a:rPr lang="en-GB" dirty="0"/>
              <a:t>Coroners’ and inquest reports highlight austerity as elements in deaths</a:t>
            </a:r>
          </a:p>
          <a:p>
            <a:pPr lvl="1"/>
            <a:r>
              <a:rPr lang="en-GB" dirty="0" smtClean="0"/>
              <a:t>Emotionality </a:t>
            </a:r>
            <a:r>
              <a:rPr lang="en-GB" dirty="0"/>
              <a:t>of austerity: fears, anxiety, stress</a:t>
            </a:r>
          </a:p>
          <a:p>
            <a:pPr marL="457200" lvl="1" indent="0">
              <a:buNone/>
            </a:pPr>
            <a:endParaRPr lang="en-GB" dirty="0" smtClean="0"/>
          </a:p>
        </p:txBody>
      </p:sp>
      <p:sp>
        <p:nvSpPr>
          <p:cNvPr id="4" name="Slide Number Placeholder 3"/>
          <p:cNvSpPr>
            <a:spLocks noGrp="1"/>
          </p:cNvSpPr>
          <p:nvPr>
            <p:ph type="sldNum" sz="quarter" idx="12"/>
          </p:nvPr>
        </p:nvSpPr>
        <p:spPr/>
        <p:txBody>
          <a:bodyPr/>
          <a:lstStyle/>
          <a:p>
            <a:fld id="{4D5BB2D7-97F1-4D94-AE51-BA4661073F81}" type="slidenum">
              <a:rPr lang="en-GB" smtClean="0"/>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t>Austerity as structural violence </a:t>
            </a:r>
            <a:endParaRPr lang="en-GB" dirty="0"/>
          </a:p>
        </p:txBody>
      </p:sp>
      <p:sp>
        <p:nvSpPr>
          <p:cNvPr id="3" name="Content Placeholder 2"/>
          <p:cNvSpPr>
            <a:spLocks noGrp="1"/>
          </p:cNvSpPr>
          <p:nvPr>
            <p:ph idx="1"/>
          </p:nvPr>
        </p:nvSpPr>
        <p:spPr>
          <a:xfrm>
            <a:off x="609600" y="1600200"/>
            <a:ext cx="10972800" cy="5069160"/>
          </a:xfrm>
        </p:spPr>
        <p:txBody>
          <a:bodyPr>
            <a:normAutofit/>
          </a:bodyPr>
          <a:lstStyle/>
          <a:p>
            <a:r>
              <a:rPr lang="en-GB" dirty="0" smtClean="0"/>
              <a:t>Galtung (1969)</a:t>
            </a:r>
          </a:p>
          <a:p>
            <a:pPr lvl="1"/>
            <a:r>
              <a:rPr lang="en-GB" dirty="0" smtClean="0"/>
              <a:t>violence as ‘</a:t>
            </a:r>
            <a:r>
              <a:rPr lang="en-GB" i="1" dirty="0" smtClean="0"/>
              <a:t>difference between the potential and the actual</a:t>
            </a:r>
            <a:r>
              <a:rPr lang="en-GB" dirty="0" smtClean="0"/>
              <a:t>’ (p. 168, original italics)</a:t>
            </a:r>
          </a:p>
          <a:p>
            <a:pPr lvl="1"/>
            <a:r>
              <a:rPr lang="en-GB" dirty="0" smtClean="0"/>
              <a:t>violence as acts where detrimental impacts are known and avoidable</a:t>
            </a:r>
          </a:p>
          <a:p>
            <a:pPr lvl="2"/>
            <a:r>
              <a:rPr lang="en-GB" dirty="0" smtClean="0"/>
              <a:t>detrimental impacts of poverty and austerity known for many years </a:t>
            </a:r>
          </a:p>
          <a:p>
            <a:pPr lvl="2"/>
            <a:r>
              <a:rPr lang="en-GB" dirty="0" smtClean="0"/>
              <a:t>austerity and poverty – political choices; not inevitable (therefore are avoidable)</a:t>
            </a:r>
          </a:p>
          <a:p>
            <a:pPr lvl="1"/>
            <a:r>
              <a:rPr lang="en-GB" dirty="0" smtClean="0"/>
              <a:t>structural violence: ‘built into the structure and shows up in unequal power and consequently as unequal life chances’ (p. 171):</a:t>
            </a:r>
          </a:p>
          <a:p>
            <a:pPr lvl="2"/>
            <a:r>
              <a:rPr lang="en-GB" dirty="0" smtClean="0"/>
              <a:t>austerity is producing unequal life chances:</a:t>
            </a:r>
            <a:endParaRPr lang="en-GB" dirty="0"/>
          </a:p>
          <a:p>
            <a:pPr lvl="3"/>
            <a:r>
              <a:rPr lang="en-GB" dirty="0" smtClean="0"/>
              <a:t>increasing poverty</a:t>
            </a:r>
          </a:p>
          <a:p>
            <a:pPr lvl="3"/>
            <a:r>
              <a:rPr lang="en-GB" dirty="0" smtClean="0"/>
              <a:t>falling living standards</a:t>
            </a:r>
          </a:p>
          <a:p>
            <a:pPr lvl="3"/>
            <a:r>
              <a:rPr lang="en-GB" dirty="0"/>
              <a:t>p</a:t>
            </a:r>
            <a:r>
              <a:rPr lang="en-GB" dirty="0" smtClean="0"/>
              <a:t>recarious waged-work</a:t>
            </a:r>
          </a:p>
          <a:p>
            <a:pPr lvl="3"/>
            <a:r>
              <a:rPr lang="en-GB" dirty="0" smtClean="0"/>
              <a:t>disabilised, gendered and racialised inequality </a:t>
            </a:r>
          </a:p>
          <a:p>
            <a:pPr lvl="3"/>
            <a:r>
              <a:rPr lang="en-GB" dirty="0" smtClean="0"/>
              <a:t>increasing rough sleeping</a:t>
            </a:r>
          </a:p>
          <a:p>
            <a:pPr lvl="3"/>
            <a:endParaRPr lang="en-GB" dirty="0" smtClean="0"/>
          </a:p>
          <a:p>
            <a:endParaRPr lang="en-GB" dirty="0"/>
          </a:p>
        </p:txBody>
      </p:sp>
      <p:sp>
        <p:nvSpPr>
          <p:cNvPr id="4" name="Slide Number Placeholder 3"/>
          <p:cNvSpPr>
            <a:spLocks noGrp="1"/>
          </p:cNvSpPr>
          <p:nvPr>
            <p:ph type="sldNum" sz="quarter" idx="12"/>
          </p:nvPr>
        </p:nvSpPr>
        <p:spPr/>
        <p:txBody>
          <a:bodyPr/>
          <a:lstStyle/>
          <a:p>
            <a:fld id="{4D5BB2D7-97F1-4D94-AE51-BA4661073F81}" type="slidenum">
              <a:rPr lang="en-GB" smtClean="0"/>
              <a:pPr/>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Understanding austerity as social murder</a:t>
            </a:r>
            <a:endParaRPr lang="en-GB" dirty="0"/>
          </a:p>
        </p:txBody>
      </p:sp>
      <p:sp>
        <p:nvSpPr>
          <p:cNvPr id="3" name="Content Placeholder 2"/>
          <p:cNvSpPr>
            <a:spLocks noGrp="1"/>
          </p:cNvSpPr>
          <p:nvPr>
            <p:ph idx="1"/>
          </p:nvPr>
        </p:nvSpPr>
        <p:spPr>
          <a:xfrm>
            <a:off x="609600" y="1600200"/>
            <a:ext cx="11343051" cy="5069160"/>
          </a:xfrm>
        </p:spPr>
        <p:txBody>
          <a:bodyPr>
            <a:normAutofit/>
          </a:bodyPr>
          <a:lstStyle/>
          <a:p>
            <a:r>
              <a:rPr lang="en-GB" sz="3200" dirty="0" smtClean="0"/>
              <a:t>Social murder</a:t>
            </a:r>
          </a:p>
          <a:p>
            <a:pPr lvl="1"/>
            <a:r>
              <a:rPr lang="en-GB" sz="2800" dirty="0" smtClean="0"/>
              <a:t>Friedrich Engels – economic conditions and the killing and maiming of working class people</a:t>
            </a:r>
          </a:p>
          <a:p>
            <a:pPr lvl="2"/>
            <a:r>
              <a:rPr lang="en-GB" sz="2400" dirty="0" smtClean="0"/>
              <a:t>‘...when society... deprives thousands of the necessities of life, places them under conditions in which they cannot live... knows that... thousands of victims must perish, and yet permits these conditions to remain, its deed is murder just as surely as the deed of the single individual’ (Engels, 1993: 106, originally 1845)</a:t>
            </a:r>
          </a:p>
          <a:p>
            <a:pPr lvl="1"/>
            <a:r>
              <a:rPr lang="en-GB" sz="2800" dirty="0" smtClean="0"/>
              <a:t>More </a:t>
            </a:r>
            <a:r>
              <a:rPr lang="en-GB" sz="2800" dirty="0"/>
              <a:t>recent focus upon the </a:t>
            </a:r>
            <a:r>
              <a:rPr lang="en-GB" sz="2800" dirty="0" smtClean="0"/>
              <a:t>state </a:t>
            </a:r>
            <a:r>
              <a:rPr lang="en-GB" sz="2800" dirty="0"/>
              <a:t>and social murder:</a:t>
            </a:r>
          </a:p>
          <a:p>
            <a:pPr lvl="2"/>
            <a:r>
              <a:rPr lang="en-GB" sz="2400" dirty="0" smtClean="0"/>
              <a:t>state </a:t>
            </a:r>
            <a:r>
              <a:rPr lang="en-GB" sz="2400" dirty="0"/>
              <a:t>allows corporations to kill </a:t>
            </a:r>
            <a:r>
              <a:rPr lang="en-GB" sz="2400" dirty="0" smtClean="0"/>
              <a:t>consumers (</a:t>
            </a:r>
            <a:r>
              <a:rPr lang="en-GB" sz="2400" dirty="0"/>
              <a:t>Chernomas and </a:t>
            </a:r>
            <a:r>
              <a:rPr lang="en-GB" sz="2400" dirty="0" smtClean="0"/>
              <a:t>Hudson, 2007</a:t>
            </a:r>
            <a:r>
              <a:rPr lang="en-GB" sz="2400" dirty="0"/>
              <a:t>, 2009) </a:t>
            </a:r>
          </a:p>
          <a:p>
            <a:pPr lvl="2"/>
            <a:r>
              <a:rPr lang="en-GB" sz="2400" dirty="0"/>
              <a:t>i</a:t>
            </a:r>
            <a:r>
              <a:rPr lang="en-GB" sz="2400" dirty="0" smtClean="0"/>
              <a:t>deological </a:t>
            </a:r>
            <a:r>
              <a:rPr lang="en-GB" sz="2400" dirty="0"/>
              <a:t>objection to regulation; </a:t>
            </a:r>
            <a:r>
              <a:rPr lang="en-GB" sz="2400" dirty="0" smtClean="0"/>
              <a:t>local authority </a:t>
            </a:r>
            <a:r>
              <a:rPr lang="en-GB" sz="2400" dirty="0"/>
              <a:t>budgets cuts; privatisation results in social </a:t>
            </a:r>
            <a:r>
              <a:rPr lang="en-GB" sz="2400" dirty="0" smtClean="0"/>
              <a:t>murder (Tombs, 2017</a:t>
            </a:r>
            <a:r>
              <a:rPr lang="en-GB" sz="2400" dirty="0"/>
              <a:t>)</a:t>
            </a:r>
          </a:p>
          <a:p>
            <a:pPr lvl="1"/>
            <a:endParaRPr lang="en-GB" sz="2800" dirty="0"/>
          </a:p>
        </p:txBody>
      </p:sp>
      <p:sp>
        <p:nvSpPr>
          <p:cNvPr id="4" name="Slide Number Placeholder 3"/>
          <p:cNvSpPr>
            <a:spLocks noGrp="1"/>
          </p:cNvSpPr>
          <p:nvPr>
            <p:ph type="sldNum" sz="quarter" idx="12"/>
          </p:nvPr>
        </p:nvSpPr>
        <p:spPr/>
        <p:txBody>
          <a:bodyPr/>
          <a:lstStyle/>
          <a:p>
            <a:fld id="{4D5BB2D7-97F1-4D94-AE51-BA4661073F81}" type="slidenum">
              <a:rPr lang="en-GB" smtClean="0"/>
              <a:pPr/>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Understanding austerity as social murder</a:t>
            </a:r>
            <a:endParaRPr lang="en-GB" dirty="0"/>
          </a:p>
        </p:txBody>
      </p:sp>
      <p:sp>
        <p:nvSpPr>
          <p:cNvPr id="3" name="Content Placeholder 2"/>
          <p:cNvSpPr>
            <a:spLocks noGrp="1"/>
          </p:cNvSpPr>
          <p:nvPr>
            <p:ph idx="1"/>
          </p:nvPr>
        </p:nvSpPr>
        <p:spPr>
          <a:xfrm>
            <a:off x="609600" y="1600200"/>
            <a:ext cx="10972800" cy="5069160"/>
          </a:xfrm>
        </p:spPr>
        <p:txBody>
          <a:bodyPr>
            <a:normAutofit/>
          </a:bodyPr>
          <a:lstStyle/>
          <a:p>
            <a:r>
              <a:rPr lang="en-GB" sz="3200" dirty="0" smtClean="0"/>
              <a:t>Austerity as social murder:</a:t>
            </a:r>
          </a:p>
          <a:p>
            <a:pPr lvl="1"/>
            <a:r>
              <a:rPr lang="en-GB" sz="2800" dirty="0"/>
              <a:t>a</a:t>
            </a:r>
            <a:r>
              <a:rPr lang="en-GB" sz="2800" dirty="0" smtClean="0"/>
              <a:t>gain, impacts that are known and avoidable</a:t>
            </a:r>
          </a:p>
          <a:p>
            <a:pPr lvl="1"/>
            <a:r>
              <a:rPr lang="en-GB" sz="2800" dirty="0"/>
              <a:t>intention of austerity to kill/maim/harm income poor people?</a:t>
            </a:r>
          </a:p>
          <a:p>
            <a:pPr lvl="2"/>
            <a:r>
              <a:rPr lang="en-GB" sz="2400" dirty="0" smtClean="0"/>
              <a:t>‘dead people don’t claim’ (Mills, 2018)</a:t>
            </a:r>
          </a:p>
          <a:p>
            <a:pPr lvl="2"/>
            <a:r>
              <a:rPr lang="en-GB" sz="2400" dirty="0"/>
              <a:t>l</a:t>
            </a:r>
            <a:r>
              <a:rPr lang="en-GB" sz="2400" dirty="0" smtClean="0"/>
              <a:t>ive people do consume; provide others with work; have macro-economic impacts</a:t>
            </a:r>
            <a:endParaRPr lang="en-GB" sz="2800" dirty="0" smtClean="0"/>
          </a:p>
          <a:p>
            <a:pPr lvl="1"/>
            <a:r>
              <a:rPr lang="en-GB" sz="2800" dirty="0" smtClean="0"/>
              <a:t>Engels (1993, p. 106): social murder is an ‘offence… more… of omission than commission’</a:t>
            </a:r>
          </a:p>
          <a:p>
            <a:pPr lvl="2"/>
            <a:r>
              <a:rPr lang="en-GB" dirty="0" smtClean="0"/>
              <a:t>consequence of ‘reckless and wanton disregard for the lives of those affected’ (Rummel, 1994</a:t>
            </a:r>
            <a:r>
              <a:rPr lang="en-GB" smtClean="0"/>
              <a:t>: 42)</a:t>
            </a:r>
            <a:endParaRPr lang="en-GB" dirty="0" smtClean="0"/>
          </a:p>
          <a:p>
            <a:endParaRPr lang="en-GB" dirty="0"/>
          </a:p>
        </p:txBody>
      </p:sp>
      <p:sp>
        <p:nvSpPr>
          <p:cNvPr id="4" name="Slide Number Placeholder 3"/>
          <p:cNvSpPr>
            <a:spLocks noGrp="1"/>
          </p:cNvSpPr>
          <p:nvPr>
            <p:ph type="sldNum" sz="quarter" idx="12"/>
          </p:nvPr>
        </p:nvSpPr>
        <p:spPr/>
        <p:txBody>
          <a:bodyPr/>
          <a:lstStyle/>
          <a:p>
            <a:fld id="{4D5BB2D7-97F1-4D94-AE51-BA4661073F81}" type="slidenum">
              <a:rPr lang="en-GB" smtClean="0"/>
              <a:pPr/>
              <a:t>7</a:t>
            </a:fld>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a:xfrm>
            <a:off x="609600" y="1600200"/>
            <a:ext cx="11343051" cy="5069160"/>
          </a:xfrm>
        </p:spPr>
        <p:txBody>
          <a:bodyPr>
            <a:normAutofit/>
          </a:bodyPr>
          <a:lstStyle/>
          <a:p>
            <a:r>
              <a:rPr lang="en-GB" sz="3200" dirty="0" smtClean="0"/>
              <a:t>Social security austerity disproportionately impacts the income poorest people</a:t>
            </a:r>
          </a:p>
          <a:p>
            <a:pPr lvl="1"/>
            <a:r>
              <a:rPr lang="en-GB" sz="2800" dirty="0" smtClean="0"/>
              <a:t>can be understood as a form of structural violence</a:t>
            </a:r>
          </a:p>
          <a:p>
            <a:pPr lvl="2"/>
            <a:r>
              <a:rPr lang="en-GB" sz="2400" dirty="0" smtClean="0"/>
              <a:t>harms </a:t>
            </a:r>
            <a:r>
              <a:rPr lang="en-GB" sz="2400" smtClean="0"/>
              <a:t>that are known </a:t>
            </a:r>
            <a:r>
              <a:rPr lang="en-GB" sz="2400" dirty="0" smtClean="0"/>
              <a:t>and avoidable</a:t>
            </a:r>
          </a:p>
          <a:p>
            <a:pPr lvl="2"/>
            <a:r>
              <a:rPr lang="en-GB" sz="2400" dirty="0" smtClean="0"/>
              <a:t>reproduction of unequal life chances</a:t>
            </a:r>
          </a:p>
          <a:p>
            <a:pPr lvl="1"/>
            <a:r>
              <a:rPr lang="en-GB" sz="2800" dirty="0"/>
              <a:t>c</a:t>
            </a:r>
            <a:r>
              <a:rPr lang="en-GB" sz="2800" dirty="0" smtClean="0"/>
              <a:t>an be understood as social murder</a:t>
            </a:r>
          </a:p>
          <a:p>
            <a:pPr lvl="2"/>
            <a:r>
              <a:rPr lang="en-GB" sz="2400" dirty="0" smtClean="0"/>
              <a:t>the harming of poor people through their impoverishment</a:t>
            </a:r>
          </a:p>
          <a:p>
            <a:pPr lvl="2"/>
            <a:r>
              <a:rPr lang="en-GB" sz="2400" dirty="0" smtClean="0"/>
              <a:t>affective dimensions of austerity – anxiety, fear and stress</a:t>
            </a:r>
          </a:p>
          <a:p>
            <a:endParaRPr lang="en-GB" dirty="0"/>
          </a:p>
        </p:txBody>
      </p:sp>
      <p:sp>
        <p:nvSpPr>
          <p:cNvPr id="4" name="Slide Number Placeholder 3"/>
          <p:cNvSpPr>
            <a:spLocks noGrp="1"/>
          </p:cNvSpPr>
          <p:nvPr>
            <p:ph type="sldNum" sz="quarter" idx="12"/>
          </p:nvPr>
        </p:nvSpPr>
        <p:spPr/>
        <p:txBody>
          <a:bodyPr/>
          <a:lstStyle/>
          <a:p>
            <a:fld id="{4D5BB2D7-97F1-4D94-AE51-BA4661073F81}" type="slidenum">
              <a:rPr lang="en-GB" smtClean="0"/>
              <a:pPr/>
              <a:t>8</a:t>
            </a:fld>
            <a:endParaRPr lang="en-GB"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691</Words>
  <Application>Microsoft Office PowerPoint</Application>
  <PresentationFormat>Custom</PresentationFormat>
  <Paragraphs>84</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Social security austerity: structural violence &amp; social murder</vt:lpstr>
      <vt:lpstr>Today’s talk</vt:lpstr>
      <vt:lpstr>Benefit cuts </vt:lpstr>
      <vt:lpstr>Impact of benefit cuts</vt:lpstr>
      <vt:lpstr>Austerity as structural violence </vt:lpstr>
      <vt:lpstr>Understanding austerity as social murder</vt:lpstr>
      <vt:lpstr>Understanding austerity as social murder</vt:lpstr>
      <vt:lpstr>Conclusions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Austerity in a (neo)liberal welfare regime: social (in)security in Britain</dc:title>
  <dc:creator>chrisgrover</dc:creator>
  <cp:lastModifiedBy>Paul Nicolson</cp:lastModifiedBy>
  <cp:revision>154</cp:revision>
  <cp:lastPrinted>2019-04-18T11:42:47Z</cp:lastPrinted>
  <dcterms:created xsi:type="dcterms:W3CDTF">2019-01-26T08:40:20Z</dcterms:created>
  <dcterms:modified xsi:type="dcterms:W3CDTF">2019-05-03T13:49:53Z</dcterms:modified>
</cp:coreProperties>
</file>