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7" r:id="rId2"/>
    <p:sldId id="294" r:id="rId3"/>
    <p:sldId id="440" r:id="rId4"/>
    <p:sldId id="292" r:id="rId5"/>
    <p:sldId id="418" r:id="rId6"/>
    <p:sldId id="415" r:id="rId7"/>
    <p:sldId id="416" r:id="rId8"/>
    <p:sldId id="417" r:id="rId9"/>
    <p:sldId id="421" r:id="rId10"/>
    <p:sldId id="424" r:id="rId11"/>
    <p:sldId id="425" r:id="rId12"/>
    <p:sldId id="426" r:id="rId13"/>
    <p:sldId id="317" r:id="rId14"/>
    <p:sldId id="332" r:id="rId15"/>
    <p:sldId id="333" r:id="rId16"/>
    <p:sldId id="334" r:id="rId17"/>
    <p:sldId id="335" r:id="rId18"/>
    <p:sldId id="441" r:id="rId19"/>
    <p:sldId id="337" r:id="rId20"/>
    <p:sldId id="429" r:id="rId21"/>
    <p:sldId id="430" r:id="rId22"/>
    <p:sldId id="431" r:id="rId23"/>
    <p:sldId id="322" r:id="rId24"/>
    <p:sldId id="323" r:id="rId25"/>
    <p:sldId id="433" r:id="rId26"/>
    <p:sldId id="265" r:id="rId27"/>
    <p:sldId id="272" r:id="rId28"/>
    <p:sldId id="435" r:id="rId29"/>
    <p:sldId id="436" r:id="rId30"/>
    <p:sldId id="262" r:id="rId31"/>
    <p:sldId id="437" r:id="rId32"/>
    <p:sldId id="443" r:id="rId33"/>
    <p:sldId id="442" r:id="rId34"/>
    <p:sldId id="44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p:restoredTop sz="94653"/>
  </p:normalViewPr>
  <p:slideViewPr>
    <p:cSldViewPr snapToGrid="0" snapToObjects="1">
      <p:cViewPr>
        <p:scale>
          <a:sx n="125" d="100"/>
          <a:sy n="125" d="100"/>
        </p:scale>
        <p:origin x="-73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D3D360-3C79-034C-A37F-8F9E46A73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3DDF141-EA73-7C4B-932B-91F32BEA4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89C82-5CD4-8F46-99B5-333E94C58633}" type="datetimeFigureOut">
              <a:rPr lang="en-US" smtClean="0"/>
              <a:t>5/3/2019</a:t>
            </a:fld>
            <a:endParaRPr lang="en-US"/>
          </a:p>
        </p:txBody>
      </p:sp>
      <p:sp>
        <p:nvSpPr>
          <p:cNvPr id="4" name="Footer Placeholder 3">
            <a:extLst>
              <a:ext uri="{FF2B5EF4-FFF2-40B4-BE49-F238E27FC236}">
                <a16:creationId xmlns:a16="http://schemas.microsoft.com/office/drawing/2014/main" xmlns="" id="{6B7AB993-EBA3-FE4A-8D4E-9C70D37981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6B9E24-F4C4-2644-9647-D158E519C6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13220-C0EE-0549-86AF-6D4896D7468C}" type="slidenum">
              <a:rPr lang="en-US" smtClean="0"/>
              <a:t>‹#›</a:t>
            </a:fld>
            <a:endParaRPr lang="en-US"/>
          </a:p>
        </p:txBody>
      </p:sp>
    </p:spTree>
    <p:extLst>
      <p:ext uri="{BB962C8B-B14F-4D97-AF65-F5344CB8AC3E}">
        <p14:creationId xmlns:p14="http://schemas.microsoft.com/office/powerpoint/2010/main" val="40277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EE829-6F46-274C-B8D4-9A0FE3B72618}" type="datetimeFigureOut">
              <a:rPr lang="en-US" smtClean="0"/>
              <a:t>5/3/2019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4C9FB-13E9-AC4E-A7BA-5AB2CD4EC212}" type="slidenum">
              <a:rPr lang="en-US" smtClean="0"/>
              <a:t>‹#›</a:t>
            </a:fld>
            <a:endParaRPr lang="en-US"/>
          </a:p>
        </p:txBody>
      </p:sp>
    </p:spTree>
    <p:extLst>
      <p:ext uri="{BB962C8B-B14F-4D97-AF65-F5344CB8AC3E}">
        <p14:creationId xmlns:p14="http://schemas.microsoft.com/office/powerpoint/2010/main" val="85327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392D3-E862-F542-BBBE-0CC4AEA15237}" type="datetime1">
              <a:rPr lang="en-GB"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43278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78D9D-BE6B-ED45-A257-C506788AEC2E}" type="datetime1">
              <a:rPr lang="en-GB"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60308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0395D-225E-ED4A-B88C-A1273F1EE59A}" type="datetime1">
              <a:rPr lang="en-GB"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3472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73CD6-1B02-A441-9BE4-FF528F57F2DF}" type="datetime1">
              <a:rPr lang="en-GB"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18350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4BC66-86A3-D448-8EF8-7C3E02A41D03}" type="datetime1">
              <a:rPr lang="en-GB"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67924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9AB712-C9B4-764C-BBD8-A2456802B00D}" type="datetime1">
              <a:rPr lang="en-GB"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53534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5659F-657F-8048-88E0-3BBE61BE3F5B}" type="datetime1">
              <a:rPr lang="en-GB" smtClean="0"/>
              <a:t>03/05/2019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34529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2991A-EC2A-754F-8CAF-4B194F7B89D9}" type="datetime1">
              <a:rPr lang="en-GB" smtClean="0"/>
              <a:t>03/05/2019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423939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6B06D-EC93-574F-B61F-FB15F6C49D7C}" type="datetime1">
              <a:rPr lang="en-GB" smtClean="0"/>
              <a:t>03/05/2019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7129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26944A-2B13-544D-A8F5-F0BFD8B87724}" type="datetime1">
              <a:rPr lang="en-GB"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36933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81056-7F4A-BA4C-A043-2A2E79F2EDFA}" type="datetime1">
              <a:rPr lang="en-GB"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E6AFA-1AF4-1549-9708-BD499CDEDA71}" type="slidenum">
              <a:rPr lang="en-US" smtClean="0"/>
              <a:t>‹#›</a:t>
            </a:fld>
            <a:endParaRPr lang="en-US"/>
          </a:p>
        </p:txBody>
      </p:sp>
    </p:spTree>
    <p:extLst>
      <p:ext uri="{BB962C8B-B14F-4D97-AF65-F5344CB8AC3E}">
        <p14:creationId xmlns:p14="http://schemas.microsoft.com/office/powerpoint/2010/main" val="104472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2AB82-1ADB-D541-B912-DD27C03AA9A4}" type="datetime1">
              <a:rPr lang="en-GB" smtClean="0"/>
              <a:t>03/05/2019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E6AFA-1AF4-1549-9708-BD499CDEDA71}" type="slidenum">
              <a:rPr lang="en-US" smtClean="0"/>
              <a:t>‹#›</a:t>
            </a:fld>
            <a:endParaRPr lang="en-US"/>
          </a:p>
        </p:txBody>
      </p:sp>
    </p:spTree>
    <p:extLst>
      <p:ext uri="{BB962C8B-B14F-4D97-AF65-F5344CB8AC3E}">
        <p14:creationId xmlns:p14="http://schemas.microsoft.com/office/powerpoint/2010/main" val="338698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FA2B4-2642-414F-A8AB-BA2650B6222D}"/>
              </a:ext>
            </a:extLst>
          </p:cNvPr>
          <p:cNvSpPr>
            <a:spLocks noGrp="1"/>
          </p:cNvSpPr>
          <p:nvPr>
            <p:ph type="title"/>
          </p:nvPr>
        </p:nvSpPr>
        <p:spPr>
          <a:xfrm>
            <a:off x="535005" y="191650"/>
            <a:ext cx="3612845" cy="2962865"/>
          </a:xfrm>
        </p:spPr>
        <p:txBody>
          <a:bodyPr>
            <a:normAutofit fontScale="90000"/>
          </a:bodyPr>
          <a:lstStyle/>
          <a:p>
            <a:r>
              <a:rPr lang="en-GB" sz="2000" dirty="0">
                <a:solidFill>
                  <a:srgbClr val="FF0000"/>
                </a:solidFill>
              </a:rPr>
              <a:t>‘Social Death - the impact of austerity and poverty’</a:t>
            </a:r>
            <a:r>
              <a:rPr lang="en-GB" dirty="0">
                <a:solidFill>
                  <a:srgbClr val="FF0000"/>
                </a:solidFill>
              </a:rPr>
              <a:t/>
            </a:r>
            <a:br>
              <a:rPr lang="en-GB" dirty="0">
                <a:solidFill>
                  <a:srgbClr val="FF0000"/>
                </a:solidFill>
              </a:rPr>
            </a:br>
            <a:r>
              <a:rPr lang="en-GB" sz="2800" b="1" dirty="0"/>
              <a:t/>
            </a:r>
            <a:br>
              <a:rPr lang="en-GB" sz="2800" b="1" dirty="0"/>
            </a:br>
            <a:r>
              <a:rPr lang="en-GB" sz="2800" b="1" dirty="0"/>
              <a:t>Beyond reasonable doubt: the deaths and the blame</a:t>
            </a:r>
            <a:r>
              <a:rPr lang="en-GB" b="1" dirty="0"/>
              <a:t/>
            </a:r>
            <a:br>
              <a:rPr lang="en-GB" b="1" dirty="0"/>
            </a:br>
            <a:r>
              <a:rPr lang="en-GB" sz="2000" b="1" dirty="0"/>
              <a:t/>
            </a:r>
            <a:br>
              <a:rPr lang="en-GB" sz="2000" b="1" dirty="0"/>
            </a:br>
            <a:r>
              <a:rPr lang="en-GB" sz="2000" b="1" dirty="0"/>
              <a:t>Danny Dorling, May 1</a:t>
            </a:r>
            <a:r>
              <a:rPr lang="en-GB" sz="2000" b="1" baseline="30000" dirty="0"/>
              <a:t>st</a:t>
            </a:r>
            <a:r>
              <a:rPr lang="en-GB" sz="2000" b="1" dirty="0"/>
              <a:t> 2019</a:t>
            </a:r>
            <a:br>
              <a:rPr lang="en-GB" sz="2000" b="1" dirty="0"/>
            </a:br>
            <a:r>
              <a:rPr lang="en-GB" sz="2000" b="1" dirty="0"/>
              <a:t>Taxpayers Against Poverty Seminar Portcullis house, Westminster.</a:t>
            </a:r>
            <a:endParaRPr lang="en-US" sz="2000" dirty="0"/>
          </a:p>
        </p:txBody>
      </p:sp>
      <p:sp>
        <p:nvSpPr>
          <p:cNvPr id="6" name="Rectangle 5">
            <a:extLst>
              <a:ext uri="{FF2B5EF4-FFF2-40B4-BE49-F238E27FC236}">
                <a16:creationId xmlns:a16="http://schemas.microsoft.com/office/drawing/2014/main" xmlns="" id="{A7540DA2-96A9-534C-84B2-3C9FC3E0B826}"/>
              </a:ext>
            </a:extLst>
          </p:cNvPr>
          <p:cNvSpPr/>
          <p:nvPr/>
        </p:nvSpPr>
        <p:spPr>
          <a:xfrm>
            <a:off x="535005" y="3220937"/>
            <a:ext cx="3729697" cy="3416320"/>
          </a:xfrm>
          <a:prstGeom prst="rect">
            <a:avLst/>
          </a:prstGeom>
        </p:spPr>
        <p:txBody>
          <a:bodyPr wrap="square">
            <a:spAutoFit/>
          </a:bodyPr>
          <a:lstStyle/>
          <a:p>
            <a:r>
              <a:rPr lang="en-GB" dirty="0">
                <a:solidFill>
                  <a:srgbClr val="666A73"/>
                </a:solidFill>
                <a:latin typeface="Benton Sans"/>
              </a:rPr>
              <a:t>In the eight years since the May 2010 general election, the health of people living in the United Kingdom has faltered. At first the only evidence came from surveys in which people started to say in greater numbers that their health was getting worse. Then they started dying a little earlier than before, and then a lot earlier. By early 2018 we were seeing slowdowns in health improvements not experienced since at least the 1890s. </a:t>
            </a:r>
            <a:endParaRPr lang="en-US" dirty="0"/>
          </a:p>
        </p:txBody>
      </p:sp>
      <p:sp>
        <p:nvSpPr>
          <p:cNvPr id="9" name="Rectangle 8">
            <a:extLst>
              <a:ext uri="{FF2B5EF4-FFF2-40B4-BE49-F238E27FC236}">
                <a16:creationId xmlns:a16="http://schemas.microsoft.com/office/drawing/2014/main" xmlns="" id="{B6FF0966-789E-1B44-AD57-12774DA05BC0}"/>
              </a:ext>
            </a:extLst>
          </p:cNvPr>
          <p:cNvSpPr/>
          <p:nvPr/>
        </p:nvSpPr>
        <p:spPr>
          <a:xfrm>
            <a:off x="5107005" y="266601"/>
            <a:ext cx="3783607" cy="6463308"/>
          </a:xfrm>
          <a:prstGeom prst="rect">
            <a:avLst/>
          </a:prstGeom>
        </p:spPr>
        <p:txBody>
          <a:bodyPr wrap="square">
            <a:spAutoFit/>
          </a:bodyPr>
          <a:lstStyle/>
          <a:p>
            <a:r>
              <a:rPr lang="en-GB" dirty="0">
                <a:solidFill>
                  <a:srgbClr val="666A73"/>
                </a:solidFill>
                <a:latin typeface="Benton Sans"/>
              </a:rPr>
              <a:t>In some areas of the country life expectancy began to fall. It then fell for all the poorest of infants born in the country. However, whenever any suggestion was made that central government austerity and health policies might had an adverse impact on the health of the nations of the UK, these suggestions were always (and without exception) dismissed out-of-hand by the department of health media representatives as being preposterous suggestions. In this talk the story is told, some of the evidence presented and the question raised as to who in government did not know. Who might have known and did not care. And who knew, cared, but thought all this was a price worth paying for what they really wanted to happen to health and other public services. To privatise a service first you have to run it down.</a:t>
            </a:r>
            <a:endParaRPr lang="en-US" dirty="0"/>
          </a:p>
        </p:txBody>
      </p:sp>
      <p:sp>
        <p:nvSpPr>
          <p:cNvPr id="3" name="Slide Number Placeholder 2">
            <a:extLst>
              <a:ext uri="{FF2B5EF4-FFF2-40B4-BE49-F238E27FC236}">
                <a16:creationId xmlns:a16="http://schemas.microsoft.com/office/drawing/2014/main" xmlns="" id="{357AFFB3-7409-874E-AAEC-34209608FD42}"/>
              </a:ext>
            </a:extLst>
          </p:cNvPr>
          <p:cNvSpPr>
            <a:spLocks noGrp="1"/>
          </p:cNvSpPr>
          <p:nvPr>
            <p:ph type="sldNum" sz="quarter" idx="12"/>
          </p:nvPr>
        </p:nvSpPr>
        <p:spPr/>
        <p:txBody>
          <a:bodyPr/>
          <a:lstStyle/>
          <a:p>
            <a:fld id="{220E6AFA-1AF4-1549-9708-BD499CDEDA71}" type="slidenum">
              <a:rPr lang="en-US" smtClean="0"/>
              <a:t>1</a:t>
            </a:fld>
            <a:endParaRPr lang="en-US"/>
          </a:p>
        </p:txBody>
      </p:sp>
    </p:spTree>
    <p:extLst>
      <p:ext uri="{BB962C8B-B14F-4D97-AF65-F5344CB8AC3E}">
        <p14:creationId xmlns:p14="http://schemas.microsoft.com/office/powerpoint/2010/main" val="29303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11" y="210952"/>
            <a:ext cx="7886700" cy="720701"/>
          </a:xfrm>
        </p:spPr>
        <p:txBody>
          <a:bodyPr/>
          <a:lstStyle/>
          <a:p>
            <a:r>
              <a:rPr lang="en-GB" dirty="0"/>
              <a:t>Hard not to conclude</a:t>
            </a:r>
          </a:p>
        </p:txBody>
      </p:sp>
      <p:sp>
        <p:nvSpPr>
          <p:cNvPr id="3" name="Content Placeholder 2"/>
          <p:cNvSpPr>
            <a:spLocks noGrp="1"/>
          </p:cNvSpPr>
          <p:nvPr>
            <p:ph idx="1"/>
          </p:nvPr>
        </p:nvSpPr>
        <p:spPr>
          <a:xfrm>
            <a:off x="551011" y="931652"/>
            <a:ext cx="3606921" cy="6003985"/>
          </a:xfrm>
        </p:spPr>
        <p:txBody>
          <a:bodyPr>
            <a:normAutofit lnSpcReduction="10000"/>
          </a:bodyPr>
          <a:lstStyle/>
          <a:p>
            <a:pPr marL="0" indent="0">
              <a:buNone/>
            </a:pPr>
            <a:r>
              <a:rPr lang="en-GB" dirty="0"/>
              <a:t>It was almost certainly not flu (minimal). It may not even mostly have been the cold. The winter of 2009/2010 was colder than our recent winters, yet far fewer died then. It is hard to believe that it is not the rising callousness of our age which, in so many ways, is driving growing numbers of elderly people to die earlier than expected. </a:t>
            </a:r>
          </a:p>
        </p:txBody>
      </p:sp>
      <p:sp>
        <p:nvSpPr>
          <p:cNvPr id="4" name="Slide Number Placeholder 3">
            <a:extLst>
              <a:ext uri="{FF2B5EF4-FFF2-40B4-BE49-F238E27FC236}">
                <a16:creationId xmlns:a16="http://schemas.microsoft.com/office/drawing/2014/main" xmlns="" id="{5E92C81F-876C-B448-A2D5-27BE30D1039B}"/>
              </a:ext>
            </a:extLst>
          </p:cNvPr>
          <p:cNvSpPr>
            <a:spLocks noGrp="1"/>
          </p:cNvSpPr>
          <p:nvPr>
            <p:ph type="sldNum" sz="quarter" idx="12"/>
          </p:nvPr>
        </p:nvSpPr>
        <p:spPr/>
        <p:txBody>
          <a:bodyPr/>
          <a:lstStyle/>
          <a:p>
            <a:fld id="{220E6AFA-1AF4-1549-9708-BD499CDEDA71}" type="slidenum">
              <a:rPr lang="en-US" smtClean="0"/>
              <a:t>10</a:t>
            </a:fld>
            <a:endParaRPr lang="en-US"/>
          </a:p>
        </p:txBody>
      </p:sp>
      <p:pic>
        <p:nvPicPr>
          <p:cNvPr id="6" name="Content Placeholder 4">
            <a:extLst>
              <a:ext uri="{FF2B5EF4-FFF2-40B4-BE49-F238E27FC236}">
                <a16:creationId xmlns:a16="http://schemas.microsoft.com/office/drawing/2014/main" xmlns="" id="{3288C7A2-99C6-AB43-B143-58884F38F0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7932" y="1683186"/>
            <a:ext cx="4810552" cy="3794588"/>
          </a:xfrm>
          <a:prstGeom prst="rect">
            <a:avLst/>
          </a:prstGeom>
        </p:spPr>
      </p:pic>
    </p:spTree>
    <p:extLst>
      <p:ext uri="{BB962C8B-B14F-4D97-AF65-F5344CB8AC3E}">
        <p14:creationId xmlns:p14="http://schemas.microsoft.com/office/powerpoint/2010/main" val="298451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21.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0007" t="15626" r="-10007" b="45510"/>
          <a:stretch/>
        </p:blipFill>
        <p:spPr>
          <a:xfrm>
            <a:off x="-237933" y="-842558"/>
            <a:ext cx="13366423" cy="7351018"/>
          </a:xfrm>
        </p:spPr>
      </p:pic>
      <p:sp>
        <p:nvSpPr>
          <p:cNvPr id="2" name="Title 1"/>
          <p:cNvSpPr>
            <a:spLocks noGrp="1"/>
          </p:cNvSpPr>
          <p:nvPr>
            <p:ph type="title"/>
          </p:nvPr>
        </p:nvSpPr>
        <p:spPr>
          <a:xfrm>
            <a:off x="103796" y="184509"/>
            <a:ext cx="2039293" cy="6508570"/>
          </a:xfrm>
        </p:spPr>
        <p:txBody>
          <a:bodyPr>
            <a:normAutofit fontScale="90000"/>
          </a:bodyPr>
          <a:lstStyle/>
          <a:p>
            <a:r>
              <a:rPr lang="en-US" dirty="0"/>
              <a:t>No wonder rates    of     mental   illness   are rising   among    the young   </a:t>
            </a:r>
          </a:p>
        </p:txBody>
      </p:sp>
      <p:sp>
        <p:nvSpPr>
          <p:cNvPr id="3" name="Slide Number Placeholder 2">
            <a:extLst>
              <a:ext uri="{FF2B5EF4-FFF2-40B4-BE49-F238E27FC236}">
                <a16:creationId xmlns:a16="http://schemas.microsoft.com/office/drawing/2014/main" xmlns="" id="{D52E0C15-4CE7-904F-A494-12C941A16B16}"/>
              </a:ext>
            </a:extLst>
          </p:cNvPr>
          <p:cNvSpPr>
            <a:spLocks noGrp="1"/>
          </p:cNvSpPr>
          <p:nvPr>
            <p:ph type="sldNum" sz="quarter" idx="12"/>
          </p:nvPr>
        </p:nvSpPr>
        <p:spPr/>
        <p:txBody>
          <a:bodyPr/>
          <a:lstStyle/>
          <a:p>
            <a:fld id="{220E6AFA-1AF4-1549-9708-BD499CDEDA71}" type="slidenum">
              <a:rPr lang="en-US" smtClean="0"/>
              <a:t>11</a:t>
            </a:fld>
            <a:endParaRPr lang="en-US"/>
          </a:p>
        </p:txBody>
      </p:sp>
    </p:spTree>
    <p:extLst>
      <p:ext uri="{BB962C8B-B14F-4D97-AF65-F5344CB8AC3E}">
        <p14:creationId xmlns:p14="http://schemas.microsoft.com/office/powerpoint/2010/main" val="215128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25.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784" t="16151" r="3784" b="44985"/>
          <a:stretch/>
        </p:blipFill>
        <p:spPr>
          <a:xfrm>
            <a:off x="-643742" y="-574026"/>
            <a:ext cx="11970588" cy="6583362"/>
          </a:xfrm>
        </p:spPr>
      </p:pic>
      <p:sp>
        <p:nvSpPr>
          <p:cNvPr id="2" name="Title 1"/>
          <p:cNvSpPr>
            <a:spLocks noGrp="1"/>
          </p:cNvSpPr>
          <p:nvPr>
            <p:ph type="title"/>
          </p:nvPr>
        </p:nvSpPr>
        <p:spPr>
          <a:xfrm>
            <a:off x="177063" y="274637"/>
            <a:ext cx="2924615" cy="6343721"/>
          </a:xfrm>
        </p:spPr>
        <p:txBody>
          <a:bodyPr>
            <a:normAutofit/>
          </a:bodyPr>
          <a:lstStyle/>
          <a:p>
            <a:r>
              <a:rPr lang="en-US" dirty="0"/>
              <a:t>Including increases in the legal taking of mind altering drugs (now more than a tenth of the population)</a:t>
            </a:r>
          </a:p>
        </p:txBody>
      </p:sp>
      <p:sp>
        <p:nvSpPr>
          <p:cNvPr id="3" name="Slide Number Placeholder 2">
            <a:extLst>
              <a:ext uri="{FF2B5EF4-FFF2-40B4-BE49-F238E27FC236}">
                <a16:creationId xmlns:a16="http://schemas.microsoft.com/office/drawing/2014/main" xmlns="" id="{83BE1760-4134-574C-AE10-48CFD032E4E4}"/>
              </a:ext>
            </a:extLst>
          </p:cNvPr>
          <p:cNvSpPr>
            <a:spLocks noGrp="1"/>
          </p:cNvSpPr>
          <p:nvPr>
            <p:ph type="sldNum" sz="quarter" idx="12"/>
          </p:nvPr>
        </p:nvSpPr>
        <p:spPr/>
        <p:txBody>
          <a:bodyPr/>
          <a:lstStyle/>
          <a:p>
            <a:fld id="{220E6AFA-1AF4-1549-9708-BD499CDEDA71}" type="slidenum">
              <a:rPr lang="en-US" smtClean="0"/>
              <a:t>12</a:t>
            </a:fld>
            <a:endParaRPr lang="en-US"/>
          </a:p>
        </p:txBody>
      </p:sp>
    </p:spTree>
    <p:extLst>
      <p:ext uri="{BB962C8B-B14F-4D97-AF65-F5344CB8AC3E}">
        <p14:creationId xmlns:p14="http://schemas.microsoft.com/office/powerpoint/2010/main" val="272572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78" y="228601"/>
            <a:ext cx="7886700" cy="528009"/>
          </a:xfrm>
        </p:spPr>
        <p:txBody>
          <a:bodyPr>
            <a:normAutofit fontScale="90000"/>
          </a:bodyPr>
          <a:lstStyle/>
          <a:p>
            <a:r>
              <a:rPr lang="en-US" dirty="0"/>
              <a:t>The Vote Reflects a Health Crisis</a:t>
            </a:r>
          </a:p>
        </p:txBody>
      </p:sp>
      <p:sp>
        <p:nvSpPr>
          <p:cNvPr id="3" name="Content Placeholder 2"/>
          <p:cNvSpPr>
            <a:spLocks noGrp="1"/>
          </p:cNvSpPr>
          <p:nvPr>
            <p:ph idx="1"/>
          </p:nvPr>
        </p:nvSpPr>
        <p:spPr>
          <a:xfrm>
            <a:off x="628650" y="893134"/>
            <a:ext cx="7886700" cy="5964866"/>
          </a:xfrm>
        </p:spPr>
        <p:txBody>
          <a:bodyPr>
            <a:normAutofit fontScale="92500" lnSpcReduction="10000"/>
          </a:bodyPr>
          <a:lstStyle/>
          <a:p>
            <a:pPr marL="0" indent="0">
              <a:buNone/>
            </a:pPr>
            <a:r>
              <a:rPr lang="en-US" dirty="0"/>
              <a:t>On the day of the EU referendum data from the ONS revealed there had been 52,400 more deaths in the year to June 2015 as compared to the same period a year before. </a:t>
            </a:r>
          </a:p>
          <a:p>
            <a:pPr marL="0" indent="0">
              <a:buNone/>
            </a:pPr>
            <a:r>
              <a:rPr lang="en-US" dirty="0"/>
              <a:t>Death rates in England and Wales rose overall by 9% and by 12% for those aged 90+; by 10% for those aged 85-89; 7% for those aged 80-84; 5% for those aged 75-70; and by 3% for those aged 55-74. These rate rises were unprecedented. </a:t>
            </a:r>
          </a:p>
          <a:p>
            <a:pPr marL="0" indent="0">
              <a:buNone/>
            </a:pPr>
            <a:r>
              <a:rPr lang="en-US" dirty="0"/>
              <a:t>They were attributed to dementia and Alzheimer’s, with influenza being suggested as a contributory factor. Austerity played a major role. It was those with long term care needs who were dying earlier.</a:t>
            </a:r>
            <a:r>
              <a:rPr lang="en-GB" dirty="0"/>
              <a:t> </a:t>
            </a:r>
            <a:r>
              <a:rPr lang="en-US" dirty="0"/>
              <a:t>The health and social services crises will worsen further as national finances worsen and as it becomes harder to recruit and retain staff from the European mainland (death rates only fell for adults aged 25-29).</a:t>
            </a:r>
          </a:p>
        </p:txBody>
      </p:sp>
      <p:sp>
        <p:nvSpPr>
          <p:cNvPr id="4" name="Slide Number Placeholder 3"/>
          <p:cNvSpPr>
            <a:spLocks noGrp="1"/>
          </p:cNvSpPr>
          <p:nvPr>
            <p:ph type="sldNum" sz="quarter" idx="12"/>
          </p:nvPr>
        </p:nvSpPr>
        <p:spPr/>
        <p:txBody>
          <a:bodyPr/>
          <a:lstStyle/>
          <a:p>
            <a:fld id="{745A7A77-2853-E74F-9E2A-B09A56167710}" type="slidenum">
              <a:rPr lang="en-US" smtClean="0"/>
              <a:t>13</a:t>
            </a:fld>
            <a:endParaRPr lang="en-US"/>
          </a:p>
        </p:txBody>
      </p:sp>
    </p:spTree>
    <p:extLst>
      <p:ext uri="{BB962C8B-B14F-4D97-AF65-F5344CB8AC3E}">
        <p14:creationId xmlns:p14="http://schemas.microsoft.com/office/powerpoint/2010/main" val="206013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14</a:t>
            </a:fld>
            <a:endParaRPr lang="en-US"/>
          </a:p>
        </p:txBody>
      </p:sp>
      <p:pic>
        <p:nvPicPr>
          <p:cNvPr id="3" name="Picture 2" descr="Screen Shot 2016-09-29 at 16.03.2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5881"/>
            <a:ext cx="9144000" cy="5340469"/>
          </a:xfrm>
          <a:prstGeom prst="rect">
            <a:avLst/>
          </a:prstGeom>
        </p:spPr>
      </p:pic>
      <p:sp>
        <p:nvSpPr>
          <p:cNvPr id="4" name="TextBox 3"/>
          <p:cNvSpPr txBox="1"/>
          <p:nvPr/>
        </p:nvSpPr>
        <p:spPr>
          <a:xfrm>
            <a:off x="284747" y="831215"/>
            <a:ext cx="8859253" cy="369332"/>
          </a:xfrm>
          <a:prstGeom prst="rect">
            <a:avLst/>
          </a:prstGeom>
          <a:noFill/>
        </p:spPr>
        <p:txBody>
          <a:bodyPr wrap="none" rtlCol="0">
            <a:spAutoFit/>
          </a:bodyPr>
          <a:lstStyle/>
          <a:p>
            <a:r>
              <a:rPr lang="en-US" dirty="0"/>
              <a:t>This is what a flu epidemic looks like when you have a severe epidemic in England and Wales</a:t>
            </a:r>
          </a:p>
        </p:txBody>
      </p:sp>
      <p:sp>
        <p:nvSpPr>
          <p:cNvPr id="5" name="TextBox 4">
            <a:extLst>
              <a:ext uri="{FF2B5EF4-FFF2-40B4-BE49-F238E27FC236}">
                <a16:creationId xmlns:a16="http://schemas.microsoft.com/office/drawing/2014/main" xmlns="" id="{C9707036-7BB7-9E4D-A31B-6EFD99C13A96}"/>
              </a:ext>
            </a:extLst>
          </p:cNvPr>
          <p:cNvSpPr txBox="1"/>
          <p:nvPr/>
        </p:nvSpPr>
        <p:spPr>
          <a:xfrm>
            <a:off x="457200" y="154534"/>
            <a:ext cx="4795284" cy="369332"/>
          </a:xfrm>
          <a:prstGeom prst="rect">
            <a:avLst/>
          </a:prstGeom>
          <a:noFill/>
        </p:spPr>
        <p:txBody>
          <a:bodyPr wrap="square" rtlCol="0">
            <a:spAutoFit/>
          </a:bodyPr>
          <a:lstStyle/>
          <a:p>
            <a:r>
              <a:rPr lang="en-US" dirty="0"/>
              <a:t>From a talk given in Bristol</a:t>
            </a:r>
            <a:r>
              <a:rPr lang="en-US" dirty="0">
                <a:highlight>
                  <a:srgbClr val="FFFF00"/>
                </a:highlight>
              </a:rPr>
              <a:t>, October 2016</a:t>
            </a:r>
          </a:p>
        </p:txBody>
      </p:sp>
    </p:spTree>
    <p:extLst>
      <p:ext uri="{BB962C8B-B14F-4D97-AF65-F5344CB8AC3E}">
        <p14:creationId xmlns:p14="http://schemas.microsoft.com/office/powerpoint/2010/main" val="190668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15</a:t>
            </a:fld>
            <a:endParaRPr lang="en-US"/>
          </a:p>
        </p:txBody>
      </p:sp>
      <p:sp>
        <p:nvSpPr>
          <p:cNvPr id="3" name="Rectangle 2"/>
          <p:cNvSpPr/>
          <p:nvPr/>
        </p:nvSpPr>
        <p:spPr>
          <a:xfrm>
            <a:off x="535215" y="197346"/>
            <a:ext cx="4572000" cy="6463309"/>
          </a:xfrm>
          <a:prstGeom prst="rect">
            <a:avLst/>
          </a:prstGeom>
        </p:spPr>
        <p:txBody>
          <a:bodyPr>
            <a:spAutoFit/>
          </a:bodyPr>
          <a:lstStyle/>
          <a:p>
            <a:r>
              <a:rPr lang="is-IS" dirty="0"/>
              <a:t>24%	1918	1. I</a:t>
            </a:r>
            <a:r>
              <a:rPr lang="en-US" dirty="0"/>
              <a:t>n</a:t>
            </a:r>
            <a:r>
              <a:rPr lang="is-IS" dirty="0"/>
              <a:t>fluenza (pandemic)</a:t>
            </a:r>
          </a:p>
          <a:p>
            <a:r>
              <a:rPr lang="it-IT" dirty="0"/>
              <a:t>16%	1940	2. War</a:t>
            </a:r>
          </a:p>
          <a:p>
            <a:r>
              <a:rPr lang="it-IT" dirty="0"/>
              <a:t>15%	1929	3. </a:t>
            </a:r>
            <a:r>
              <a:rPr lang="it-IT" dirty="0" err="1"/>
              <a:t>Very</a:t>
            </a:r>
            <a:r>
              <a:rPr lang="it-IT" dirty="0"/>
              <a:t> </a:t>
            </a:r>
            <a:r>
              <a:rPr lang="it-IT" dirty="0" err="1"/>
              <a:t>Cold</a:t>
            </a:r>
            <a:r>
              <a:rPr lang="it-IT" dirty="0"/>
              <a:t> </a:t>
            </a:r>
            <a:r>
              <a:rPr lang="it-IT" dirty="0" err="1"/>
              <a:t>winter</a:t>
            </a:r>
            <a:endParaRPr lang="it-IT" dirty="0"/>
          </a:p>
          <a:p>
            <a:r>
              <a:rPr lang="cs-CZ" dirty="0"/>
              <a:t>13%	1895	4. </a:t>
            </a:r>
            <a:r>
              <a:rPr lang="cs-CZ" dirty="0" err="1"/>
              <a:t>The</a:t>
            </a:r>
            <a:r>
              <a:rPr lang="cs-CZ" dirty="0"/>
              <a:t> Great </a:t>
            </a:r>
            <a:r>
              <a:rPr lang="cs-CZ" dirty="0" err="1"/>
              <a:t>Frost</a:t>
            </a:r>
            <a:endParaRPr lang="cs-CZ" dirty="0"/>
          </a:p>
          <a:p>
            <a:r>
              <a:rPr lang="is-IS" dirty="0"/>
              <a:t>10%	1846	5. Cholera</a:t>
            </a:r>
          </a:p>
          <a:p>
            <a:r>
              <a:rPr lang="is-IS" dirty="0"/>
              <a:t>9%	1849	6. Cholera</a:t>
            </a:r>
          </a:p>
          <a:p>
            <a:r>
              <a:rPr lang="is-IS" dirty="0"/>
              <a:t>9%	2015	7. </a:t>
            </a:r>
            <a:r>
              <a:rPr lang="is-IS" dirty="0">
                <a:solidFill>
                  <a:srgbClr val="FF0000"/>
                </a:solidFill>
              </a:rPr>
              <a:t>What?</a:t>
            </a:r>
            <a:r>
              <a:rPr lang="is-IS" dirty="0"/>
              <a:t> (7% rise calender year)</a:t>
            </a:r>
          </a:p>
          <a:p>
            <a:r>
              <a:rPr lang="is-IS" dirty="0"/>
              <a:t>8%	1911	</a:t>
            </a:r>
          </a:p>
          <a:p>
            <a:r>
              <a:rPr lang="pt-BR" dirty="0"/>
              <a:t>8%	1915	</a:t>
            </a:r>
          </a:p>
          <a:p>
            <a:r>
              <a:rPr lang="is-IS" dirty="0"/>
              <a:t>7%	1931	</a:t>
            </a:r>
          </a:p>
          <a:p>
            <a:r>
              <a:rPr lang="it-IT" dirty="0"/>
              <a:t>7%	1890	</a:t>
            </a:r>
          </a:p>
          <a:p>
            <a:r>
              <a:rPr lang="is-IS" dirty="0"/>
              <a:t>7%	1863	</a:t>
            </a:r>
          </a:p>
          <a:p>
            <a:r>
              <a:rPr lang="is-IS" dirty="0"/>
              <a:t>7%	1847	</a:t>
            </a:r>
          </a:p>
          <a:p>
            <a:r>
              <a:rPr lang="is-IS" dirty="0"/>
              <a:t>7%	1951		</a:t>
            </a:r>
          </a:p>
          <a:p>
            <a:r>
              <a:rPr lang="fi-FI" dirty="0"/>
              <a:t>6%	1878	</a:t>
            </a:r>
          </a:p>
          <a:p>
            <a:r>
              <a:rPr lang="is-IS" dirty="0"/>
              <a:t>6%	1927	</a:t>
            </a:r>
          </a:p>
          <a:p>
            <a:r>
              <a:rPr lang="pt-BR" dirty="0"/>
              <a:t>6%	1857	</a:t>
            </a:r>
          </a:p>
          <a:p>
            <a:r>
              <a:rPr lang="pt-BR" dirty="0"/>
              <a:t>6%	1858	</a:t>
            </a:r>
          </a:p>
          <a:p>
            <a:r>
              <a:rPr lang="pt-BR" dirty="0"/>
              <a:t>6%	1851 (</a:t>
            </a:r>
            <a:r>
              <a:rPr lang="pt-BR" dirty="0" err="1"/>
              <a:t>Flu</a:t>
            </a:r>
            <a:r>
              <a:rPr lang="pt-BR" dirty="0"/>
              <a:t>)	</a:t>
            </a:r>
          </a:p>
          <a:p>
            <a:r>
              <a:rPr lang="it-IT" dirty="0"/>
              <a:t>6%	1943	</a:t>
            </a:r>
          </a:p>
          <a:p>
            <a:r>
              <a:rPr lang="is-IS" dirty="0"/>
              <a:t>6%	1904	</a:t>
            </a:r>
          </a:p>
          <a:p>
            <a:r>
              <a:rPr lang="is-IS" dirty="0"/>
              <a:t>6%	1924	</a:t>
            </a:r>
          </a:p>
          <a:p>
            <a:r>
              <a:rPr lang="is-IS" dirty="0"/>
              <a:t>6%	1968	23. Flu</a:t>
            </a:r>
          </a:p>
        </p:txBody>
      </p:sp>
      <p:sp>
        <p:nvSpPr>
          <p:cNvPr id="4" name="TextBox 3"/>
          <p:cNvSpPr txBox="1"/>
          <p:nvPr/>
        </p:nvSpPr>
        <p:spPr>
          <a:xfrm>
            <a:off x="6297759" y="312717"/>
            <a:ext cx="1943544" cy="2308324"/>
          </a:xfrm>
          <a:prstGeom prst="rect">
            <a:avLst/>
          </a:prstGeom>
          <a:noFill/>
        </p:spPr>
        <p:txBody>
          <a:bodyPr wrap="square" rtlCol="0">
            <a:spAutoFit/>
          </a:bodyPr>
          <a:lstStyle/>
          <a:p>
            <a:r>
              <a:rPr lang="en-US" dirty="0"/>
              <a:t>The largest single year rises in mortality in England and Wales 1840-2015 (relative increase in mortality rate on the year before</a:t>
            </a:r>
          </a:p>
        </p:txBody>
      </p:sp>
      <p:pic>
        <p:nvPicPr>
          <p:cNvPr id="5" name="Picture 4"/>
          <p:cNvPicPr>
            <a:picLocks noChangeAspect="1"/>
          </p:cNvPicPr>
          <p:nvPr/>
        </p:nvPicPr>
        <p:blipFill>
          <a:blip r:embed="rId2"/>
          <a:stretch>
            <a:fillRect/>
          </a:stretch>
        </p:blipFill>
        <p:spPr>
          <a:xfrm>
            <a:off x="2266371" y="3229985"/>
            <a:ext cx="6489700" cy="787400"/>
          </a:xfrm>
          <a:prstGeom prst="rect">
            <a:avLst/>
          </a:prstGeom>
        </p:spPr>
      </p:pic>
      <p:sp>
        <p:nvSpPr>
          <p:cNvPr id="6" name="Rectangle 5"/>
          <p:cNvSpPr/>
          <p:nvPr/>
        </p:nvSpPr>
        <p:spPr>
          <a:xfrm>
            <a:off x="3761291" y="4325026"/>
            <a:ext cx="5072935" cy="2031325"/>
          </a:xfrm>
          <a:prstGeom prst="rect">
            <a:avLst/>
          </a:prstGeom>
        </p:spPr>
        <p:txBody>
          <a:bodyPr wrap="square">
            <a:spAutoFit/>
          </a:bodyPr>
          <a:lstStyle/>
          <a:p>
            <a:r>
              <a:rPr lang="en-US" dirty="0"/>
              <a:t>The rise in the overall death rate between the calendar years 2014 and 2015 was 7% - the last time a calendar year rise was a big as that was 1951 (When more people died of Flu in Liverpool than in the 1918 pandemic).</a:t>
            </a:r>
            <a:r>
              <a:rPr lang="en-GB" dirty="0"/>
              <a:t> </a:t>
            </a:r>
            <a:r>
              <a:rPr lang="en-US" dirty="0"/>
              <a:t>Source of that claim: http://</a:t>
            </a:r>
            <a:r>
              <a:rPr lang="en-US" dirty="0" err="1"/>
              <a:t>wwwnc.cdc.gov</a:t>
            </a:r>
            <a:r>
              <a:rPr lang="en-US" dirty="0"/>
              <a:t>/</a:t>
            </a:r>
            <a:r>
              <a:rPr lang="en-US" dirty="0" err="1"/>
              <a:t>eid</a:t>
            </a:r>
            <a:r>
              <a:rPr lang="en-US" dirty="0"/>
              <a:t>/article/12/4/05-0695_article</a:t>
            </a:r>
            <a:endParaRPr lang="en-GB" dirty="0"/>
          </a:p>
        </p:txBody>
      </p:sp>
    </p:spTree>
    <p:extLst>
      <p:ext uri="{BB962C8B-B14F-4D97-AF65-F5344CB8AC3E}">
        <p14:creationId xmlns:p14="http://schemas.microsoft.com/office/powerpoint/2010/main" val="19522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16</a:t>
            </a:fld>
            <a:endParaRPr lang="en-US"/>
          </a:p>
        </p:txBody>
      </p:sp>
      <p:pic>
        <p:nvPicPr>
          <p:cNvPr id="5" name="Picture 4"/>
          <p:cNvPicPr>
            <a:picLocks noChangeAspect="1"/>
          </p:cNvPicPr>
          <p:nvPr/>
        </p:nvPicPr>
        <p:blipFill>
          <a:blip r:embed="rId2"/>
          <a:stretch>
            <a:fillRect/>
          </a:stretch>
        </p:blipFill>
        <p:spPr>
          <a:xfrm>
            <a:off x="695273" y="567838"/>
            <a:ext cx="7991527" cy="5920289"/>
          </a:xfrm>
          <a:prstGeom prst="rect">
            <a:avLst/>
          </a:prstGeom>
        </p:spPr>
      </p:pic>
      <p:sp>
        <p:nvSpPr>
          <p:cNvPr id="6" name="TextBox 5"/>
          <p:cNvSpPr txBox="1"/>
          <p:nvPr/>
        </p:nvSpPr>
        <p:spPr>
          <a:xfrm>
            <a:off x="695273" y="198506"/>
            <a:ext cx="7524303" cy="369332"/>
          </a:xfrm>
          <a:prstGeom prst="rect">
            <a:avLst/>
          </a:prstGeom>
          <a:noFill/>
        </p:spPr>
        <p:txBody>
          <a:bodyPr wrap="none" rtlCol="0">
            <a:spAutoFit/>
          </a:bodyPr>
          <a:lstStyle/>
          <a:p>
            <a:r>
              <a:rPr lang="en-US" dirty="0"/>
              <a:t>Before the great rise in deaths we had some warnings – dismissed as artifact</a:t>
            </a:r>
            <a:r>
              <a:rPr lang="is-IS" dirty="0"/>
              <a:t>….</a:t>
            </a:r>
            <a:endParaRPr lang="en-US" dirty="0"/>
          </a:p>
        </p:txBody>
      </p:sp>
    </p:spTree>
    <p:extLst>
      <p:ext uri="{BB962C8B-B14F-4D97-AF65-F5344CB8AC3E}">
        <p14:creationId xmlns:p14="http://schemas.microsoft.com/office/powerpoint/2010/main" val="260090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17</a:t>
            </a:fld>
            <a:endParaRPr lang="en-US"/>
          </a:p>
        </p:txBody>
      </p:sp>
      <p:pic>
        <p:nvPicPr>
          <p:cNvPr id="3" name="Picture 2"/>
          <p:cNvPicPr>
            <a:picLocks noChangeAspect="1"/>
          </p:cNvPicPr>
          <p:nvPr/>
        </p:nvPicPr>
        <p:blipFill>
          <a:blip r:embed="rId2"/>
          <a:stretch>
            <a:fillRect/>
          </a:stretch>
        </p:blipFill>
        <p:spPr>
          <a:xfrm>
            <a:off x="667690" y="604434"/>
            <a:ext cx="8026859" cy="5432156"/>
          </a:xfrm>
          <a:prstGeom prst="rect">
            <a:avLst/>
          </a:prstGeom>
        </p:spPr>
      </p:pic>
    </p:spTree>
    <p:extLst>
      <p:ext uri="{BB962C8B-B14F-4D97-AF65-F5344CB8AC3E}">
        <p14:creationId xmlns:p14="http://schemas.microsoft.com/office/powerpoint/2010/main" val="314589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18</a:t>
            </a:fld>
            <a:endParaRPr lang="en-US"/>
          </a:p>
        </p:txBody>
      </p:sp>
      <p:pic>
        <p:nvPicPr>
          <p:cNvPr id="3" name="Picture 2" descr="MacHD:Users:danny:Documents:Crosspool_14_5_11:Writing:Commentary:2016:BMJeditorial:Graphs:Graph1.png"/>
          <p:cNvPicPr/>
          <p:nvPr/>
        </p:nvPicPr>
        <p:blipFill>
          <a:blip r:embed="rId2">
            <a:extLst>
              <a:ext uri="{28A0092B-C50C-407E-A947-70E740481C1C}">
                <a14:useLocalDpi xmlns:a14="http://schemas.microsoft.com/office/drawing/2010/main"/>
              </a:ext>
            </a:extLst>
          </a:blip>
          <a:srcRect/>
          <a:stretch>
            <a:fillRect/>
          </a:stretch>
        </p:blipFill>
        <p:spPr bwMode="auto">
          <a:xfrm>
            <a:off x="394858" y="1038318"/>
            <a:ext cx="6962002" cy="5599503"/>
          </a:xfrm>
          <a:prstGeom prst="rect">
            <a:avLst/>
          </a:prstGeom>
          <a:noFill/>
          <a:ln>
            <a:noFill/>
          </a:ln>
        </p:spPr>
      </p:pic>
      <p:sp>
        <p:nvSpPr>
          <p:cNvPr id="4" name="Rectangle 3"/>
          <p:cNvSpPr/>
          <p:nvPr/>
        </p:nvSpPr>
        <p:spPr>
          <a:xfrm>
            <a:off x="394858" y="269562"/>
            <a:ext cx="4866817" cy="646331"/>
          </a:xfrm>
          <a:prstGeom prst="rect">
            <a:avLst/>
          </a:prstGeom>
        </p:spPr>
        <p:txBody>
          <a:bodyPr wrap="square">
            <a:spAutoFit/>
          </a:bodyPr>
          <a:lstStyle/>
          <a:p>
            <a:r>
              <a:rPr lang="en-US" b="1" dirty="0"/>
              <a:t>Trends in mortality rates by age: ONS mid year estimates for 2014 and 2015 (absolute)</a:t>
            </a:r>
            <a:r>
              <a:rPr lang="en-GB" dirty="0"/>
              <a:t> </a:t>
            </a:r>
            <a:endParaRPr lang="en-US" dirty="0"/>
          </a:p>
        </p:txBody>
      </p:sp>
      <p:sp>
        <p:nvSpPr>
          <p:cNvPr id="5" name="TextBox 4"/>
          <p:cNvSpPr txBox="1"/>
          <p:nvPr/>
        </p:nvSpPr>
        <p:spPr>
          <a:xfrm>
            <a:off x="7462699" y="552270"/>
            <a:ext cx="1490838" cy="6001641"/>
          </a:xfrm>
          <a:prstGeom prst="rect">
            <a:avLst/>
          </a:prstGeom>
          <a:noFill/>
        </p:spPr>
        <p:txBody>
          <a:bodyPr wrap="none" rtlCol="0">
            <a:spAutoFit/>
          </a:bodyPr>
          <a:lstStyle/>
          <a:p>
            <a:r>
              <a:rPr lang="hr-HR" sz="1200" dirty="0"/>
              <a:t>1	1918	0.35%</a:t>
            </a:r>
          </a:p>
          <a:p>
            <a:r>
              <a:rPr lang="is-IS" sz="1200" dirty="0"/>
              <a:t>2	1846	0.22%</a:t>
            </a:r>
          </a:p>
          <a:p>
            <a:r>
              <a:rPr lang="it-IT" sz="1200" dirty="0"/>
              <a:t>3	1895	0.21%</a:t>
            </a:r>
          </a:p>
          <a:p>
            <a:r>
              <a:rPr lang="is-IS" sz="1200" dirty="0"/>
              <a:t>4	1849	0.21%</a:t>
            </a:r>
          </a:p>
          <a:p>
            <a:r>
              <a:rPr lang="it-IT" sz="1200" dirty="0"/>
              <a:t>5	1940	0.19%</a:t>
            </a:r>
          </a:p>
          <a:p>
            <a:r>
              <a:rPr lang="pt-BR" sz="1200" dirty="0"/>
              <a:t>6	1929	0.18%</a:t>
            </a:r>
          </a:p>
          <a:p>
            <a:r>
              <a:rPr lang="is-IS" sz="1200" dirty="0"/>
              <a:t>7	1847	0.17%</a:t>
            </a:r>
          </a:p>
          <a:p>
            <a:r>
              <a:rPr lang="pl-PL" sz="1200" dirty="0"/>
              <a:t>8	1863	0.16%</a:t>
            </a:r>
          </a:p>
          <a:p>
            <a:r>
              <a:rPr lang="it-IT" sz="1200" dirty="0"/>
              <a:t>9	1890	0.13%</a:t>
            </a:r>
          </a:p>
          <a:p>
            <a:r>
              <a:rPr lang="fi-FI" sz="1200" dirty="0"/>
              <a:t>10	1878	0.13%</a:t>
            </a:r>
          </a:p>
          <a:p>
            <a:r>
              <a:rPr lang="pt-BR" sz="1200" dirty="0"/>
              <a:t>11	1858	0.13%</a:t>
            </a:r>
          </a:p>
          <a:p>
            <a:r>
              <a:rPr lang="pt-BR" sz="1200" dirty="0"/>
              <a:t>12	1857	0.13%</a:t>
            </a:r>
          </a:p>
          <a:p>
            <a:r>
              <a:rPr lang="hr-HR" sz="1200" dirty="0"/>
              <a:t>13	1851	0.12%</a:t>
            </a:r>
          </a:p>
          <a:p>
            <a:r>
              <a:rPr lang="fi-FI" sz="1200" dirty="0"/>
              <a:t>14	1874	0.12%</a:t>
            </a:r>
          </a:p>
          <a:p>
            <a:r>
              <a:rPr lang="pt-BR" sz="1200" dirty="0"/>
              <a:t>15	1911	0.11%</a:t>
            </a:r>
          </a:p>
          <a:p>
            <a:r>
              <a:rPr lang="pt-BR" sz="1200" dirty="0"/>
              <a:t>16	1915	0.11%</a:t>
            </a:r>
          </a:p>
          <a:p>
            <a:r>
              <a:rPr lang="is-IS" sz="1200" dirty="0"/>
              <a:t>17	1840	0.10%</a:t>
            </a:r>
          </a:p>
          <a:p>
            <a:r>
              <a:rPr lang="is-IS" sz="1200" dirty="0"/>
              <a:t>18	1904	0.09%</a:t>
            </a:r>
          </a:p>
          <a:p>
            <a:r>
              <a:rPr lang="is-IS" sz="1200" dirty="0"/>
              <a:t>19	1931	0.09%</a:t>
            </a:r>
          </a:p>
          <a:p>
            <a:r>
              <a:rPr lang="is-IS" sz="1200" dirty="0">
                <a:solidFill>
                  <a:srgbClr val="FF0000"/>
                </a:solidFill>
              </a:rPr>
              <a:t>20	1951	0.08%</a:t>
            </a:r>
          </a:p>
          <a:p>
            <a:r>
              <a:rPr lang="pt-BR" sz="1200" dirty="0"/>
              <a:t>21	1864	0.08%</a:t>
            </a:r>
          </a:p>
          <a:p>
            <a:r>
              <a:rPr lang="is-IS" sz="1200" dirty="0"/>
              <a:t>22	1899	0.07%</a:t>
            </a:r>
          </a:p>
          <a:p>
            <a:r>
              <a:rPr lang="is-IS" sz="1200" dirty="0"/>
              <a:t>23	1927	0.07%</a:t>
            </a:r>
          </a:p>
          <a:p>
            <a:r>
              <a:rPr lang="is-IS" sz="1200" dirty="0"/>
              <a:t>24	1943	0.07%</a:t>
            </a:r>
          </a:p>
          <a:p>
            <a:r>
              <a:rPr lang="is-IS" sz="1200" dirty="0"/>
              <a:t>25	1882	0.07%</a:t>
            </a:r>
          </a:p>
          <a:p>
            <a:r>
              <a:rPr lang="is-IS" sz="1200" dirty="0"/>
              <a:t>26	1891	0.07%</a:t>
            </a:r>
          </a:p>
          <a:p>
            <a:r>
              <a:rPr lang="is-IS" sz="1200" dirty="0"/>
              <a:t>27	1924	0.07%</a:t>
            </a:r>
          </a:p>
          <a:p>
            <a:r>
              <a:rPr lang="is-IS" sz="1200" dirty="0"/>
              <a:t>28	1854	0.06%</a:t>
            </a:r>
          </a:p>
          <a:p>
            <a:r>
              <a:rPr lang="is-IS" sz="1200" dirty="0">
                <a:solidFill>
                  <a:srgbClr val="FF0000"/>
                </a:solidFill>
              </a:rPr>
              <a:t>29	1968	0.06%</a:t>
            </a:r>
          </a:p>
          <a:p>
            <a:r>
              <a:rPr lang="fi-FI" sz="1200" dirty="0"/>
              <a:t>30	1870	0.06%</a:t>
            </a:r>
          </a:p>
          <a:p>
            <a:r>
              <a:rPr lang="is-IS" sz="1200" dirty="0"/>
              <a:t>31	1922	0.06%</a:t>
            </a:r>
          </a:p>
          <a:p>
            <a:r>
              <a:rPr lang="is-IS" sz="1200" dirty="0">
                <a:solidFill>
                  <a:srgbClr val="FF0000"/>
                </a:solidFill>
              </a:rPr>
              <a:t>32	2015	0.06%</a:t>
            </a:r>
            <a:endParaRPr lang="en-US" sz="1200" dirty="0">
              <a:solidFill>
                <a:srgbClr val="FF0000"/>
              </a:solidFill>
            </a:endParaRPr>
          </a:p>
        </p:txBody>
      </p:sp>
      <p:sp>
        <p:nvSpPr>
          <p:cNvPr id="6" name="TextBox 5"/>
          <p:cNvSpPr txBox="1"/>
          <p:nvPr/>
        </p:nvSpPr>
        <p:spPr>
          <a:xfrm>
            <a:off x="6679770" y="81600"/>
            <a:ext cx="2386270" cy="461665"/>
          </a:xfrm>
          <a:prstGeom prst="rect">
            <a:avLst/>
          </a:prstGeom>
          <a:noFill/>
        </p:spPr>
        <p:txBody>
          <a:bodyPr wrap="square" rtlCol="0">
            <a:spAutoFit/>
          </a:bodyPr>
          <a:lstStyle/>
          <a:p>
            <a:r>
              <a:rPr lang="en-US" sz="1200" dirty="0"/>
              <a:t>Largest absolute mortality rate</a:t>
            </a:r>
          </a:p>
          <a:p>
            <a:r>
              <a:rPr lang="en-US" sz="1200" dirty="0"/>
              <a:t>Rises (calendar year comparisons):</a:t>
            </a:r>
          </a:p>
        </p:txBody>
      </p:sp>
    </p:spTree>
    <p:extLst>
      <p:ext uri="{BB962C8B-B14F-4D97-AF65-F5344CB8AC3E}">
        <p14:creationId xmlns:p14="http://schemas.microsoft.com/office/powerpoint/2010/main" val="410757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5A7A77-2853-E74F-9E2A-B09A56167710}" type="slidenum">
              <a:rPr lang="en-US" smtClean="0"/>
              <a:t>19</a:t>
            </a:fld>
            <a:endParaRPr lang="en-US"/>
          </a:p>
        </p:txBody>
      </p:sp>
      <p:pic>
        <p:nvPicPr>
          <p:cNvPr id="3" name="Picture 2" descr="MacHD:Users:danny:Documents:Crosspool_14_5_11:Writing:Commentary:2016:BMJeditorial:Graphs:Graph2.png"/>
          <p:cNvPicPr/>
          <p:nvPr/>
        </p:nvPicPr>
        <p:blipFill>
          <a:blip r:embed="rId2">
            <a:extLst>
              <a:ext uri="{28A0092B-C50C-407E-A947-70E740481C1C}">
                <a14:useLocalDpi xmlns:a14="http://schemas.microsoft.com/office/drawing/2010/main"/>
              </a:ext>
            </a:extLst>
          </a:blip>
          <a:srcRect/>
          <a:stretch>
            <a:fillRect/>
          </a:stretch>
        </p:blipFill>
        <p:spPr bwMode="auto">
          <a:xfrm>
            <a:off x="1251492" y="1399877"/>
            <a:ext cx="6776595" cy="4783680"/>
          </a:xfrm>
          <a:prstGeom prst="rect">
            <a:avLst/>
          </a:prstGeom>
          <a:noFill/>
          <a:ln>
            <a:noFill/>
          </a:ln>
        </p:spPr>
      </p:pic>
      <p:sp>
        <p:nvSpPr>
          <p:cNvPr id="4" name="Rectangle 3"/>
          <p:cNvSpPr/>
          <p:nvPr/>
        </p:nvSpPr>
        <p:spPr>
          <a:xfrm>
            <a:off x="394858" y="269562"/>
            <a:ext cx="8096744" cy="646331"/>
          </a:xfrm>
          <a:prstGeom prst="rect">
            <a:avLst/>
          </a:prstGeom>
        </p:spPr>
        <p:txBody>
          <a:bodyPr wrap="square">
            <a:spAutoFit/>
          </a:bodyPr>
          <a:lstStyle/>
          <a:p>
            <a:r>
              <a:rPr lang="en-US" b="1" dirty="0"/>
              <a:t>Trends in mortality rates by age: ONS mid year estimates for 2014 and 2015 (relative)</a:t>
            </a:r>
            <a:r>
              <a:rPr lang="en-GB" dirty="0"/>
              <a:t> </a:t>
            </a:r>
            <a:endParaRPr lang="en-US" dirty="0"/>
          </a:p>
        </p:txBody>
      </p:sp>
    </p:spTree>
    <p:extLst>
      <p:ext uri="{BB962C8B-B14F-4D97-AF65-F5344CB8AC3E}">
        <p14:creationId xmlns:p14="http://schemas.microsoft.com/office/powerpoint/2010/main" val="29570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xmlns="" id="{866E953A-9643-B14D-91DC-0DC527AE9ABA}"/>
              </a:ext>
            </a:extLst>
          </p:cNvPr>
          <p:cNvSpPr txBox="1">
            <a:spLocks noChangeArrowheads="1"/>
          </p:cNvSpPr>
          <p:nvPr/>
        </p:nvSpPr>
        <p:spPr bwMode="auto">
          <a:xfrm>
            <a:off x="228600" y="381000"/>
            <a:ext cx="8763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t>On 10 December 2012 the following email was sent by an operator at the private health care firm </a:t>
            </a:r>
            <a:r>
              <a:rPr lang="en-US" altLang="en-US" sz="2800" dirty="0" err="1"/>
              <a:t>Harmoni</a:t>
            </a:r>
            <a:r>
              <a:rPr lang="en-US" altLang="en-US" sz="2800" dirty="0"/>
              <a:t> to the freelance doctors on its books, pleading for at least one of them to cover the early night shift for the Whittington area from 7.30 that evening until 1 o’clock the following morning:</a:t>
            </a:r>
          </a:p>
          <a:p>
            <a:r>
              <a:rPr lang="en-US" altLang="en-US" sz="2800" dirty="0"/>
              <a:t>Sent 10.12.2012 09.36 </a:t>
            </a:r>
            <a:r>
              <a:rPr lang="en-US" altLang="en-US" sz="2800" dirty="0" err="1"/>
              <a:t>hrs</a:t>
            </a:r>
            <a:endParaRPr lang="en-US" altLang="en-US" sz="2800" dirty="0"/>
          </a:p>
          <a:p>
            <a:r>
              <a:rPr lang="en-US" altLang="en-US" sz="2800" dirty="0"/>
              <a:t>URGENT COVER NEEDED TONIGHT</a:t>
            </a:r>
          </a:p>
          <a:p>
            <a:r>
              <a:rPr lang="en-US" altLang="en-US" sz="2800" dirty="0"/>
              <a:t>Dear All URGENT COVER NEEDED FOR TONIGHT:</a:t>
            </a:r>
          </a:p>
          <a:p>
            <a:r>
              <a:rPr lang="en-US" altLang="en-US" sz="2800" dirty="0"/>
              <a:t>Whittington PCC 19.30-23.30</a:t>
            </a:r>
          </a:p>
          <a:p>
            <a:r>
              <a:rPr lang="en-US" altLang="en-US" sz="2800" dirty="0"/>
              <a:t>Visiting Session 19.00-01.00</a:t>
            </a:r>
          </a:p>
          <a:p>
            <a:r>
              <a:rPr lang="en-US" altLang="en-US" sz="2800" dirty="0"/>
              <a:t>Overnight Face to Face 00.00-08.00</a:t>
            </a:r>
          </a:p>
          <a:p>
            <a:r>
              <a:rPr lang="en-US" altLang="en-US" sz="2800" dirty="0"/>
              <a:t>Please contact XXXXXXXXXX if you are available to help *Rates can be discussed</a:t>
            </a:r>
          </a:p>
        </p:txBody>
      </p:sp>
      <p:sp>
        <p:nvSpPr>
          <p:cNvPr id="2" name="Slide Number Placeholder 1">
            <a:extLst>
              <a:ext uri="{FF2B5EF4-FFF2-40B4-BE49-F238E27FC236}">
                <a16:creationId xmlns:a16="http://schemas.microsoft.com/office/drawing/2014/main" xmlns="" id="{0EDF5BAA-DE4C-6E46-9B7E-80C3DFA209F7}"/>
              </a:ext>
            </a:extLst>
          </p:cNvPr>
          <p:cNvSpPr>
            <a:spLocks noGrp="1"/>
          </p:cNvSpPr>
          <p:nvPr>
            <p:ph type="sldNum" sz="quarter" idx="12"/>
          </p:nvPr>
        </p:nvSpPr>
        <p:spPr/>
        <p:txBody>
          <a:bodyPr/>
          <a:lstStyle/>
          <a:p>
            <a:fld id="{220E6AFA-1AF4-1549-9708-BD499CDEDA71}" type="slidenum">
              <a:rPr lang="en-US" smtClean="0"/>
              <a:t>2</a:t>
            </a:fld>
            <a:endParaRPr lang="en-US"/>
          </a:p>
        </p:txBody>
      </p:sp>
    </p:spTree>
    <p:extLst>
      <p:ext uri="{BB962C8B-B14F-4D97-AF65-F5344CB8AC3E}">
        <p14:creationId xmlns:p14="http://schemas.microsoft.com/office/powerpoint/2010/main" val="404632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xiet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5849" y="0"/>
            <a:ext cx="4084117" cy="6858000"/>
          </a:xfrm>
          <a:prstGeom prst="rect">
            <a:avLst/>
          </a:prstGeom>
        </p:spPr>
      </p:pic>
      <p:pic>
        <p:nvPicPr>
          <p:cNvPr id="4" name="Content Placeholder 3" descr="Dorling_Fig-2.png"/>
          <p:cNvPicPr>
            <a:picLocks noGrp="1" noChangeAspect="1"/>
          </p:cNvPicPr>
          <p:nvPr>
            <p:ph idx="1"/>
          </p:nvPr>
        </p:nvPicPr>
        <p:blipFill>
          <a:blip r:embed="rId3" cstate="print">
            <a:extLst>
              <a:ext uri="{28A0092B-C50C-407E-A947-70E740481C1C}">
                <a14:useLocalDpi xmlns:a14="http://schemas.microsoft.com/office/drawing/2010/main"/>
              </a:ext>
            </a:extLst>
          </a:blip>
          <a:srcRect l="-13609" r="-13609"/>
          <a:stretch>
            <a:fillRect/>
          </a:stretch>
        </p:blipFill>
        <p:spPr>
          <a:xfrm>
            <a:off x="-145535" y="411564"/>
            <a:ext cx="8230631" cy="5851525"/>
          </a:xfrm>
        </p:spPr>
      </p:pic>
      <p:sp>
        <p:nvSpPr>
          <p:cNvPr id="5" name="Slide Number Placeholder 4"/>
          <p:cNvSpPr>
            <a:spLocks noGrp="1"/>
          </p:cNvSpPr>
          <p:nvPr>
            <p:ph type="sldNum" sz="quarter" idx="12"/>
          </p:nvPr>
        </p:nvSpPr>
        <p:spPr/>
        <p:txBody>
          <a:bodyPr/>
          <a:lstStyle/>
          <a:p>
            <a:fld id="{745A7A77-2853-E74F-9E2A-B09A56167710}" type="slidenum">
              <a:rPr lang="en-US" smtClean="0"/>
              <a:t>20</a:t>
            </a:fld>
            <a:endParaRPr lang="en-US"/>
          </a:p>
        </p:txBody>
      </p:sp>
    </p:spTree>
    <p:extLst>
      <p:ext uri="{BB962C8B-B14F-4D97-AF65-F5344CB8AC3E}">
        <p14:creationId xmlns:p14="http://schemas.microsoft.com/office/powerpoint/2010/main" val="393531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t="10453" b="1628"/>
          <a:stretch/>
        </p:blipFill>
        <p:spPr bwMode="auto">
          <a:xfrm>
            <a:off x="1574800" y="-127000"/>
            <a:ext cx="7112000" cy="6578600"/>
          </a:xfrm>
          <a:prstGeom prst="rect">
            <a:avLst/>
          </a:prstGeom>
          <a:noFill/>
          <a:ln>
            <a:noFill/>
          </a:ln>
        </p:spPr>
      </p:pic>
      <p:sp>
        <p:nvSpPr>
          <p:cNvPr id="5" name="TextBox 4"/>
          <p:cNvSpPr txBox="1"/>
          <p:nvPr/>
        </p:nvSpPr>
        <p:spPr>
          <a:xfrm>
            <a:off x="50800" y="178791"/>
            <a:ext cx="1879600" cy="6463309"/>
          </a:xfrm>
          <a:prstGeom prst="rect">
            <a:avLst/>
          </a:prstGeom>
          <a:noFill/>
        </p:spPr>
        <p:txBody>
          <a:bodyPr wrap="square" rtlCol="0">
            <a:spAutoFit/>
          </a:bodyPr>
          <a:lstStyle/>
          <a:p>
            <a:r>
              <a:rPr lang="en-US" dirty="0"/>
              <a:t>On November 19</a:t>
            </a:r>
            <a:r>
              <a:rPr lang="en-US" baseline="30000" dirty="0"/>
              <a:t>th</a:t>
            </a:r>
            <a:r>
              <a:rPr lang="en-US" dirty="0"/>
              <a:t> the Economist</a:t>
            </a:r>
          </a:p>
          <a:p>
            <a:r>
              <a:rPr lang="en-US" dirty="0"/>
              <a:t>Magazine published the best correlates to “explain” why increase for the Republicans rose in some areas and not in others – poor health: “even after controlling for race, education, age, sex, income, marital status, immigration and employment, these figures remain highly statistically significant.” </a:t>
            </a:r>
          </a:p>
        </p:txBody>
      </p:sp>
      <p:sp>
        <p:nvSpPr>
          <p:cNvPr id="6" name="TextBox 5"/>
          <p:cNvSpPr txBox="1"/>
          <p:nvPr/>
        </p:nvSpPr>
        <p:spPr>
          <a:xfrm>
            <a:off x="1574800" y="6511295"/>
            <a:ext cx="7431498" cy="261610"/>
          </a:xfrm>
          <a:prstGeom prst="rect">
            <a:avLst/>
          </a:prstGeom>
          <a:noFill/>
        </p:spPr>
        <p:txBody>
          <a:bodyPr wrap="none" rtlCol="0">
            <a:spAutoFit/>
          </a:bodyPr>
          <a:lstStyle/>
          <a:p>
            <a:r>
              <a:rPr lang="en-US" sz="1100" dirty="0"/>
              <a:t>http://</a:t>
            </a:r>
            <a:r>
              <a:rPr lang="en-US" sz="1100" dirty="0" err="1"/>
              <a:t>www.economist.com</a:t>
            </a:r>
            <a:r>
              <a:rPr lang="en-US" sz="1100" dirty="0"/>
              <a:t>/news/united-states/21710265-local-health-outcomes-predict-trumpward-swings-illness-indicator</a:t>
            </a:r>
          </a:p>
        </p:txBody>
      </p:sp>
      <p:sp>
        <p:nvSpPr>
          <p:cNvPr id="2" name="Slide Number Placeholder 1">
            <a:extLst>
              <a:ext uri="{FF2B5EF4-FFF2-40B4-BE49-F238E27FC236}">
                <a16:creationId xmlns:a16="http://schemas.microsoft.com/office/drawing/2014/main" xmlns="" id="{1BFF4380-5C40-A14A-B99F-4C4938AE0BFD}"/>
              </a:ext>
            </a:extLst>
          </p:cNvPr>
          <p:cNvSpPr>
            <a:spLocks noGrp="1"/>
          </p:cNvSpPr>
          <p:nvPr>
            <p:ph type="sldNum" sz="quarter" idx="12"/>
          </p:nvPr>
        </p:nvSpPr>
        <p:spPr/>
        <p:txBody>
          <a:bodyPr/>
          <a:lstStyle/>
          <a:p>
            <a:fld id="{220E6AFA-1AF4-1549-9708-BD499CDEDA71}" type="slidenum">
              <a:rPr lang="en-US" smtClean="0"/>
              <a:t>21</a:t>
            </a:fld>
            <a:endParaRPr lang="en-US"/>
          </a:p>
        </p:txBody>
      </p:sp>
    </p:spTree>
    <p:extLst>
      <p:ext uri="{BB962C8B-B14F-4D97-AF65-F5344CB8AC3E}">
        <p14:creationId xmlns:p14="http://schemas.microsoft.com/office/powerpoint/2010/main" val="384101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a:ext>
            </a:extLst>
          </a:blip>
          <a:srcRect/>
          <a:stretch>
            <a:fillRect/>
          </a:stretch>
        </p:blipFill>
        <p:spPr bwMode="auto">
          <a:xfrm>
            <a:off x="469900" y="400050"/>
            <a:ext cx="3657600" cy="26035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5003800" y="406400"/>
            <a:ext cx="3657600" cy="26035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a:ext>
            </a:extLst>
          </a:blip>
          <a:srcRect/>
          <a:stretch>
            <a:fillRect/>
          </a:stretch>
        </p:blipFill>
        <p:spPr bwMode="auto">
          <a:xfrm>
            <a:off x="457200" y="3359150"/>
            <a:ext cx="3657600" cy="2603500"/>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4864100" y="3359150"/>
            <a:ext cx="3657600" cy="2603500"/>
          </a:xfrm>
          <a:prstGeom prst="rect">
            <a:avLst/>
          </a:prstGeom>
          <a:noFill/>
          <a:ln>
            <a:noFill/>
          </a:ln>
        </p:spPr>
      </p:pic>
      <p:sp>
        <p:nvSpPr>
          <p:cNvPr id="10" name="TextBox 9"/>
          <p:cNvSpPr txBox="1"/>
          <p:nvPr/>
        </p:nvSpPr>
        <p:spPr>
          <a:xfrm>
            <a:off x="469900" y="6119336"/>
            <a:ext cx="8394700" cy="738664"/>
          </a:xfrm>
          <a:prstGeom prst="rect">
            <a:avLst/>
          </a:prstGeom>
          <a:noFill/>
        </p:spPr>
        <p:txBody>
          <a:bodyPr wrap="square" rtlCol="0">
            <a:spAutoFit/>
          </a:bodyPr>
          <a:lstStyle/>
          <a:p>
            <a:r>
              <a:rPr lang="en-US" sz="2400" dirty="0"/>
              <a:t>Multiple government targets are now being missed</a:t>
            </a:r>
          </a:p>
          <a:p>
            <a:r>
              <a:rPr lang="en-US" dirty="0"/>
              <a:t>Source: Gemma </a:t>
            </a:r>
            <a:r>
              <a:rPr lang="en-US" dirty="0" err="1"/>
              <a:t>Tetlow</a:t>
            </a:r>
            <a:r>
              <a:rPr lang="en-US" dirty="0"/>
              <a:t>, Financial Times, 28</a:t>
            </a:r>
            <a:r>
              <a:rPr lang="en-US" baseline="30000" dirty="0"/>
              <a:t>th</a:t>
            </a:r>
            <a:r>
              <a:rPr lang="en-US" dirty="0"/>
              <a:t> February 2017 (Institute for government)</a:t>
            </a:r>
          </a:p>
        </p:txBody>
      </p:sp>
      <p:sp>
        <p:nvSpPr>
          <p:cNvPr id="11" name="TextBox 10">
            <a:extLst>
              <a:ext uri="{FF2B5EF4-FFF2-40B4-BE49-F238E27FC236}">
                <a16:creationId xmlns:a16="http://schemas.microsoft.com/office/drawing/2014/main" xmlns="" id="{B7A86123-E565-B642-8A8A-B4EC144CC5DA}"/>
              </a:ext>
            </a:extLst>
          </p:cNvPr>
          <p:cNvSpPr txBox="1"/>
          <p:nvPr/>
        </p:nvSpPr>
        <p:spPr>
          <a:xfrm>
            <a:off x="350874" y="65048"/>
            <a:ext cx="4795284" cy="369332"/>
          </a:xfrm>
          <a:prstGeom prst="rect">
            <a:avLst/>
          </a:prstGeom>
          <a:noFill/>
        </p:spPr>
        <p:txBody>
          <a:bodyPr wrap="square" rtlCol="0">
            <a:spAutoFit/>
          </a:bodyPr>
          <a:lstStyle/>
          <a:p>
            <a:r>
              <a:rPr lang="en-US" dirty="0">
                <a:highlight>
                  <a:srgbClr val="FFFF00"/>
                </a:highlight>
              </a:rPr>
              <a:t>London, April 2017</a:t>
            </a:r>
          </a:p>
        </p:txBody>
      </p:sp>
      <p:sp>
        <p:nvSpPr>
          <p:cNvPr id="2" name="Slide Number Placeholder 1">
            <a:extLst>
              <a:ext uri="{FF2B5EF4-FFF2-40B4-BE49-F238E27FC236}">
                <a16:creationId xmlns:a16="http://schemas.microsoft.com/office/drawing/2014/main" xmlns="" id="{E474B963-C1EF-364B-9780-BEC1CFA36BA0}"/>
              </a:ext>
            </a:extLst>
          </p:cNvPr>
          <p:cNvSpPr>
            <a:spLocks noGrp="1"/>
          </p:cNvSpPr>
          <p:nvPr>
            <p:ph type="sldNum" sz="quarter" idx="12"/>
          </p:nvPr>
        </p:nvSpPr>
        <p:spPr/>
        <p:txBody>
          <a:bodyPr/>
          <a:lstStyle/>
          <a:p>
            <a:fld id="{220E6AFA-1AF4-1549-9708-BD499CDEDA71}" type="slidenum">
              <a:rPr lang="en-US" smtClean="0"/>
              <a:t>22</a:t>
            </a:fld>
            <a:endParaRPr lang="en-US"/>
          </a:p>
        </p:txBody>
      </p:sp>
    </p:spTree>
    <p:extLst>
      <p:ext uri="{BB962C8B-B14F-4D97-AF65-F5344CB8AC3E}">
        <p14:creationId xmlns:p14="http://schemas.microsoft.com/office/powerpoint/2010/main" val="286918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71398"/>
            <a:ext cx="7886700" cy="967728"/>
          </a:xfrm>
        </p:spPr>
        <p:txBody>
          <a:bodyPr/>
          <a:lstStyle/>
          <a:p>
            <a:r>
              <a:rPr lang="en-US" dirty="0"/>
              <a:t>Male life expectancy from age 85</a:t>
            </a:r>
          </a:p>
        </p:txBody>
      </p:sp>
      <p:pic>
        <p:nvPicPr>
          <p:cNvPr id="4" name="Content Placeholder 3" descr="image001.png"/>
          <p:cNvPicPr>
            <a:picLocks noGrp="1" noChangeAspect="1"/>
          </p:cNvPicPr>
          <p:nvPr>
            <p:ph idx="1"/>
          </p:nvPr>
        </p:nvPicPr>
        <p:blipFill>
          <a:blip r:embed="rId2" cstate="print">
            <a:extLst>
              <a:ext uri="{28A0092B-C50C-407E-A947-70E740481C1C}">
                <a14:useLocalDpi xmlns:a14="http://schemas.microsoft.com/office/drawing/2010/main"/>
              </a:ext>
            </a:extLst>
          </a:blip>
          <a:srcRect t="896" b="896"/>
          <a:stretch>
            <a:fillRect/>
          </a:stretch>
        </p:blipFill>
        <p:spPr>
          <a:xfrm>
            <a:off x="635000" y="1139126"/>
            <a:ext cx="7886700" cy="4351338"/>
          </a:xfrm>
        </p:spPr>
      </p:pic>
      <p:sp>
        <p:nvSpPr>
          <p:cNvPr id="5" name="TextBox 4"/>
          <p:cNvSpPr txBox="1"/>
          <p:nvPr/>
        </p:nvSpPr>
        <p:spPr>
          <a:xfrm>
            <a:off x="609600" y="5400187"/>
            <a:ext cx="7899400" cy="523220"/>
          </a:xfrm>
          <a:prstGeom prst="rect">
            <a:avLst/>
          </a:prstGeom>
          <a:noFill/>
        </p:spPr>
        <p:txBody>
          <a:bodyPr wrap="square" rtlCol="0">
            <a:spAutoFit/>
          </a:bodyPr>
          <a:lstStyle/>
          <a:p>
            <a:r>
              <a:rPr lang="en-US" sz="1400" dirty="0"/>
              <a:t>Source: https://</a:t>
            </a:r>
            <a:r>
              <a:rPr lang="en-US" sz="1400" dirty="0" err="1"/>
              <a:t>www.ons.gov.uk</a:t>
            </a:r>
            <a:r>
              <a:rPr lang="en-US" sz="1400" dirty="0"/>
              <a:t>/</a:t>
            </a:r>
            <a:r>
              <a:rPr lang="en-US" sz="1400" dirty="0" err="1"/>
              <a:t>peoplepopulationandcommunity</a:t>
            </a:r>
            <a:r>
              <a:rPr lang="en-US" sz="1400" dirty="0"/>
              <a:t>/</a:t>
            </a:r>
            <a:r>
              <a:rPr lang="en-US" sz="1400" dirty="0" err="1"/>
              <a:t>birthsdeathsandmarriages</a:t>
            </a:r>
            <a:r>
              <a:rPr lang="en-US" sz="1400" dirty="0"/>
              <a:t>/</a:t>
            </a:r>
            <a:r>
              <a:rPr lang="en-US" sz="1400" dirty="0" err="1"/>
              <a:t>lifeexpectancies</a:t>
            </a:r>
            <a:r>
              <a:rPr lang="en-US" sz="1400" dirty="0"/>
              <a:t>/bulletins/</a:t>
            </a:r>
            <a:r>
              <a:rPr lang="en-US" sz="1400" dirty="0" err="1"/>
              <a:t>nationallifetablesunitedkingdom</a:t>
            </a:r>
            <a:r>
              <a:rPr lang="en-US" sz="1400" dirty="0"/>
              <a:t>/20132015</a:t>
            </a:r>
          </a:p>
        </p:txBody>
      </p:sp>
      <p:sp>
        <p:nvSpPr>
          <p:cNvPr id="3" name="Slide Number Placeholder 2">
            <a:extLst>
              <a:ext uri="{FF2B5EF4-FFF2-40B4-BE49-F238E27FC236}">
                <a16:creationId xmlns:a16="http://schemas.microsoft.com/office/drawing/2014/main" xmlns="" id="{CD12F560-3E90-A246-8EA0-C457F13DBA6D}"/>
              </a:ext>
            </a:extLst>
          </p:cNvPr>
          <p:cNvSpPr>
            <a:spLocks noGrp="1"/>
          </p:cNvSpPr>
          <p:nvPr>
            <p:ph type="sldNum" sz="quarter" idx="12"/>
          </p:nvPr>
        </p:nvSpPr>
        <p:spPr/>
        <p:txBody>
          <a:bodyPr/>
          <a:lstStyle/>
          <a:p>
            <a:fld id="{220E6AFA-1AF4-1549-9708-BD499CDEDA71}" type="slidenum">
              <a:rPr lang="en-US" smtClean="0"/>
              <a:t>23</a:t>
            </a:fld>
            <a:endParaRPr lang="en-US"/>
          </a:p>
        </p:txBody>
      </p:sp>
    </p:spTree>
    <p:extLst>
      <p:ext uri="{BB962C8B-B14F-4D97-AF65-F5344CB8AC3E}">
        <p14:creationId xmlns:p14="http://schemas.microsoft.com/office/powerpoint/2010/main" val="112468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205384" cy="897986"/>
          </a:xfrm>
        </p:spPr>
        <p:txBody>
          <a:bodyPr/>
          <a:lstStyle/>
          <a:p>
            <a:r>
              <a:rPr lang="en-US" dirty="0"/>
              <a:t>Female life expectancy from age 85</a:t>
            </a:r>
          </a:p>
        </p:txBody>
      </p:sp>
      <p:pic>
        <p:nvPicPr>
          <p:cNvPr id="4" name="Content Placeholder 3" descr="image002.png"/>
          <p:cNvPicPr>
            <a:picLocks noGrp="1" noChangeAspect="1"/>
          </p:cNvPicPr>
          <p:nvPr>
            <p:ph idx="1"/>
          </p:nvPr>
        </p:nvPicPr>
        <p:blipFill>
          <a:blip r:embed="rId2" cstate="print">
            <a:extLst>
              <a:ext uri="{28A0092B-C50C-407E-A947-70E740481C1C}">
                <a14:useLocalDpi xmlns:a14="http://schemas.microsoft.com/office/drawing/2010/main"/>
              </a:ext>
            </a:extLst>
          </a:blip>
          <a:srcRect t="896" b="896"/>
          <a:stretch>
            <a:fillRect/>
          </a:stretch>
        </p:blipFill>
        <p:spPr>
          <a:xfrm>
            <a:off x="635001" y="1263113"/>
            <a:ext cx="7886700" cy="4351338"/>
          </a:xfrm>
        </p:spPr>
      </p:pic>
      <p:sp>
        <p:nvSpPr>
          <p:cNvPr id="5" name="TextBox 4"/>
          <p:cNvSpPr txBox="1"/>
          <p:nvPr/>
        </p:nvSpPr>
        <p:spPr>
          <a:xfrm>
            <a:off x="635001" y="5723791"/>
            <a:ext cx="7899400" cy="523220"/>
          </a:xfrm>
          <a:prstGeom prst="rect">
            <a:avLst/>
          </a:prstGeom>
          <a:noFill/>
        </p:spPr>
        <p:txBody>
          <a:bodyPr wrap="square" rtlCol="0">
            <a:spAutoFit/>
          </a:bodyPr>
          <a:lstStyle/>
          <a:p>
            <a:r>
              <a:rPr lang="en-US" sz="1400" dirty="0"/>
              <a:t>Source: https://</a:t>
            </a:r>
            <a:r>
              <a:rPr lang="en-US" sz="1400" dirty="0" err="1"/>
              <a:t>www.ons.gov.uk</a:t>
            </a:r>
            <a:r>
              <a:rPr lang="en-US" sz="1400" dirty="0"/>
              <a:t>/</a:t>
            </a:r>
            <a:r>
              <a:rPr lang="en-US" sz="1400" dirty="0" err="1"/>
              <a:t>peoplepopulationandcommunity</a:t>
            </a:r>
            <a:r>
              <a:rPr lang="en-US" sz="1400" dirty="0"/>
              <a:t>/</a:t>
            </a:r>
            <a:r>
              <a:rPr lang="en-US" sz="1400" dirty="0" err="1"/>
              <a:t>birthsdeathsandmarriages</a:t>
            </a:r>
            <a:r>
              <a:rPr lang="en-US" sz="1400" dirty="0"/>
              <a:t>/</a:t>
            </a:r>
            <a:r>
              <a:rPr lang="en-US" sz="1400" dirty="0" err="1"/>
              <a:t>lifeexpectancies</a:t>
            </a:r>
            <a:r>
              <a:rPr lang="en-US" sz="1400" dirty="0"/>
              <a:t>/bulletins/</a:t>
            </a:r>
            <a:r>
              <a:rPr lang="en-US" sz="1400" dirty="0" err="1"/>
              <a:t>nationallifetablesunitedkingdom</a:t>
            </a:r>
            <a:r>
              <a:rPr lang="en-US" sz="1400" dirty="0"/>
              <a:t>/20132015</a:t>
            </a:r>
          </a:p>
        </p:txBody>
      </p:sp>
      <p:sp>
        <p:nvSpPr>
          <p:cNvPr id="3" name="Slide Number Placeholder 2">
            <a:extLst>
              <a:ext uri="{FF2B5EF4-FFF2-40B4-BE49-F238E27FC236}">
                <a16:creationId xmlns:a16="http://schemas.microsoft.com/office/drawing/2014/main" xmlns="" id="{35BF8582-3208-E844-BBB8-3A5065F99726}"/>
              </a:ext>
            </a:extLst>
          </p:cNvPr>
          <p:cNvSpPr>
            <a:spLocks noGrp="1"/>
          </p:cNvSpPr>
          <p:nvPr>
            <p:ph type="sldNum" sz="quarter" idx="12"/>
          </p:nvPr>
        </p:nvSpPr>
        <p:spPr/>
        <p:txBody>
          <a:bodyPr/>
          <a:lstStyle/>
          <a:p>
            <a:fld id="{220E6AFA-1AF4-1549-9708-BD499CDEDA71}" type="slidenum">
              <a:rPr lang="en-US" smtClean="0"/>
              <a:t>24</a:t>
            </a:fld>
            <a:endParaRPr lang="en-US"/>
          </a:p>
        </p:txBody>
      </p:sp>
    </p:spTree>
    <p:extLst>
      <p:ext uri="{BB962C8B-B14F-4D97-AF65-F5344CB8AC3E}">
        <p14:creationId xmlns:p14="http://schemas.microsoft.com/office/powerpoint/2010/main" val="373308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0760"/>
            <a:ext cx="3774558" cy="6562180"/>
          </a:xfrm>
          <a:solidFill>
            <a:schemeClr val="bg1"/>
          </a:solidFill>
        </p:spPr>
        <p:txBody>
          <a:bodyPr anchor="b">
            <a:normAutofit fontScale="77500" lnSpcReduction="20000"/>
          </a:bodyPr>
          <a:lstStyle/>
          <a:p>
            <a:pPr marL="0" indent="0" algn="r">
              <a:lnSpc>
                <a:spcPct val="100000"/>
              </a:lnSpc>
              <a:spcBef>
                <a:spcPts val="0"/>
              </a:spcBef>
              <a:buNone/>
            </a:pPr>
            <a:r>
              <a:rPr lang="en-US" dirty="0">
                <a:latin typeface="Georgia" charset="0"/>
                <a:ea typeface="Georgia" charset="0"/>
                <a:cs typeface="Georgia" charset="0"/>
              </a:rPr>
              <a:t>Life expectancy for women in the UK is now lower than in Austria, Belgium, Cyprus, Finland, France, Germany, Greece, Iceland, Ireland, Italy, Liechtenstein, Luxembourg, Malta, the Netherlands, Norway, Portugal, Spain, Sweden, and Switzerland. Men do little better. In almost every other affluent country, apart from the US, people live longer than in the UK, often several years longer and the best countries are pulling away. Between 2011 and 2015 life expectancy rose by a year in both Norway and Finland. It rose by more than a year in Japan, despite the Japanese already having the highest life expectancy in the world.</a:t>
            </a:r>
          </a:p>
        </p:txBody>
      </p:sp>
      <p:pic>
        <p:nvPicPr>
          <p:cNvPr id="4" name="Picture 3" descr="Fig5-2_Dorling.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6397" y="361973"/>
            <a:ext cx="5057702" cy="5943134"/>
          </a:xfrm>
          <a:prstGeom prst="rect">
            <a:avLst/>
          </a:prstGeom>
        </p:spPr>
      </p:pic>
      <p:sp>
        <p:nvSpPr>
          <p:cNvPr id="2" name="Slide Number Placeholder 1">
            <a:extLst>
              <a:ext uri="{FF2B5EF4-FFF2-40B4-BE49-F238E27FC236}">
                <a16:creationId xmlns:a16="http://schemas.microsoft.com/office/drawing/2014/main" xmlns="" id="{8A7297D3-4196-0E40-BF7E-2F21500CBA43}"/>
              </a:ext>
            </a:extLst>
          </p:cNvPr>
          <p:cNvSpPr>
            <a:spLocks noGrp="1"/>
          </p:cNvSpPr>
          <p:nvPr>
            <p:ph type="sldNum" sz="quarter" idx="12"/>
          </p:nvPr>
        </p:nvSpPr>
        <p:spPr/>
        <p:txBody>
          <a:bodyPr/>
          <a:lstStyle/>
          <a:p>
            <a:fld id="{220E6AFA-1AF4-1549-9708-BD499CDEDA71}" type="slidenum">
              <a:rPr lang="en-US" smtClean="0"/>
              <a:t>25</a:t>
            </a:fld>
            <a:endParaRPr lang="en-US"/>
          </a:p>
        </p:txBody>
      </p:sp>
    </p:spTree>
    <p:extLst>
      <p:ext uri="{BB962C8B-B14F-4D97-AF65-F5344CB8AC3E}">
        <p14:creationId xmlns:p14="http://schemas.microsoft.com/office/powerpoint/2010/main" val="425478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EC6DEF6-99ED-6341-94AC-074CB33AB034}"/>
              </a:ext>
            </a:extLst>
          </p:cNvPr>
          <p:cNvPicPr>
            <a:picLocks noChangeAspect="1"/>
          </p:cNvPicPr>
          <p:nvPr/>
        </p:nvPicPr>
        <p:blipFill>
          <a:blip r:embed="rId2"/>
          <a:stretch>
            <a:fillRect/>
          </a:stretch>
        </p:blipFill>
        <p:spPr>
          <a:xfrm>
            <a:off x="3089986" y="202018"/>
            <a:ext cx="6054014" cy="6858000"/>
          </a:xfrm>
          <a:prstGeom prst="rect">
            <a:avLst/>
          </a:prstGeom>
        </p:spPr>
      </p:pic>
      <p:sp>
        <p:nvSpPr>
          <p:cNvPr id="2" name="Title 1">
            <a:extLst>
              <a:ext uri="{FF2B5EF4-FFF2-40B4-BE49-F238E27FC236}">
                <a16:creationId xmlns:a16="http://schemas.microsoft.com/office/drawing/2014/main" xmlns="" id="{4C667162-E9B2-DF41-A331-1FDC042310DC}"/>
              </a:ext>
            </a:extLst>
          </p:cNvPr>
          <p:cNvSpPr>
            <a:spLocks noGrp="1"/>
          </p:cNvSpPr>
          <p:nvPr>
            <p:ph type="title"/>
          </p:nvPr>
        </p:nvSpPr>
        <p:spPr>
          <a:xfrm>
            <a:off x="355550" y="120577"/>
            <a:ext cx="2929910" cy="1325563"/>
          </a:xfrm>
        </p:spPr>
        <p:txBody>
          <a:bodyPr/>
          <a:lstStyle/>
          <a:p>
            <a:r>
              <a:rPr lang="en-US" dirty="0"/>
              <a:t>Health effects</a:t>
            </a:r>
          </a:p>
        </p:txBody>
      </p:sp>
      <p:sp>
        <p:nvSpPr>
          <p:cNvPr id="8" name="Rectangle 7">
            <a:extLst>
              <a:ext uri="{FF2B5EF4-FFF2-40B4-BE49-F238E27FC236}">
                <a16:creationId xmlns:a16="http://schemas.microsoft.com/office/drawing/2014/main" xmlns="" id="{321381D3-76E6-0944-ACE7-55619A53A903}"/>
              </a:ext>
            </a:extLst>
          </p:cNvPr>
          <p:cNvSpPr/>
          <p:nvPr/>
        </p:nvSpPr>
        <p:spPr>
          <a:xfrm>
            <a:off x="223284" y="5253059"/>
            <a:ext cx="3827721" cy="1200329"/>
          </a:xfrm>
          <a:prstGeom prst="rect">
            <a:avLst/>
          </a:prstGeom>
        </p:spPr>
        <p:txBody>
          <a:bodyPr wrap="square">
            <a:spAutoFit/>
          </a:bodyPr>
          <a:lstStyle/>
          <a:p>
            <a:r>
              <a:rPr lang="en-US" dirty="0"/>
              <a:t>https://</a:t>
            </a:r>
            <a:r>
              <a:rPr lang="en-US" dirty="0" err="1"/>
              <a:t>www.ons.gov.uk</a:t>
            </a:r>
            <a:r>
              <a:rPr lang="en-US" dirty="0"/>
              <a:t>/</a:t>
            </a:r>
            <a:r>
              <a:rPr lang="en-US" dirty="0" err="1"/>
              <a:t>peoplepopulationandcommunity</a:t>
            </a:r>
            <a:r>
              <a:rPr lang="en-US" dirty="0"/>
              <a:t>/</a:t>
            </a:r>
            <a:r>
              <a:rPr lang="en-US" dirty="0" err="1"/>
              <a:t>healthandsocialcare</a:t>
            </a:r>
            <a:r>
              <a:rPr lang="en-US" dirty="0"/>
              <a:t>/</a:t>
            </a:r>
            <a:r>
              <a:rPr lang="en-US" dirty="0" err="1"/>
              <a:t>childhealth</a:t>
            </a:r>
            <a:r>
              <a:rPr lang="en-US" dirty="0"/>
              <a:t>/articles/</a:t>
            </a:r>
            <a:r>
              <a:rPr lang="en-US" dirty="0" err="1"/>
              <a:t>ukdropsineuropeanchildmortalityrankings</a:t>
            </a:r>
            <a:r>
              <a:rPr lang="en-US" dirty="0"/>
              <a:t>/2017-10-13</a:t>
            </a:r>
          </a:p>
        </p:txBody>
      </p:sp>
      <p:cxnSp>
        <p:nvCxnSpPr>
          <p:cNvPr id="11" name="Straight Arrow Connector 10">
            <a:extLst>
              <a:ext uri="{FF2B5EF4-FFF2-40B4-BE49-F238E27FC236}">
                <a16:creationId xmlns:a16="http://schemas.microsoft.com/office/drawing/2014/main" xmlns="" id="{585144A7-B655-244C-AAD3-30821AF5186E}"/>
              </a:ext>
            </a:extLst>
          </p:cNvPr>
          <p:cNvCxnSpPr>
            <a:cxnSpLocks/>
          </p:cNvCxnSpPr>
          <p:nvPr/>
        </p:nvCxnSpPr>
        <p:spPr>
          <a:xfrm>
            <a:off x="5039833" y="2583712"/>
            <a:ext cx="2392325" cy="227536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4">
            <a:extLst>
              <a:ext uri="{FF2B5EF4-FFF2-40B4-BE49-F238E27FC236}">
                <a16:creationId xmlns:a16="http://schemas.microsoft.com/office/drawing/2014/main" xmlns="" id="{3B1BCFC5-280A-174C-B8AC-736DD92EA1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03" y="2170045"/>
            <a:ext cx="3244004" cy="2359109"/>
          </a:xfrm>
          <a:prstGeom prst="rect">
            <a:avLst/>
          </a:prstGeom>
        </p:spPr>
      </p:pic>
      <p:sp>
        <p:nvSpPr>
          <p:cNvPr id="3" name="Slide Number Placeholder 2">
            <a:extLst>
              <a:ext uri="{FF2B5EF4-FFF2-40B4-BE49-F238E27FC236}">
                <a16:creationId xmlns:a16="http://schemas.microsoft.com/office/drawing/2014/main" xmlns="" id="{9717978A-C02B-D34F-9AFE-B499A384F7B3}"/>
              </a:ext>
            </a:extLst>
          </p:cNvPr>
          <p:cNvSpPr>
            <a:spLocks noGrp="1"/>
          </p:cNvSpPr>
          <p:nvPr>
            <p:ph type="sldNum" sz="quarter" idx="12"/>
          </p:nvPr>
        </p:nvSpPr>
        <p:spPr/>
        <p:txBody>
          <a:bodyPr/>
          <a:lstStyle/>
          <a:p>
            <a:fld id="{220E6AFA-1AF4-1549-9708-BD499CDEDA71}" type="slidenum">
              <a:rPr lang="en-US" smtClean="0"/>
              <a:t>26</a:t>
            </a:fld>
            <a:endParaRPr lang="en-US"/>
          </a:p>
        </p:txBody>
      </p:sp>
    </p:spTree>
    <p:extLst>
      <p:ext uri="{BB962C8B-B14F-4D97-AF65-F5344CB8AC3E}">
        <p14:creationId xmlns:p14="http://schemas.microsoft.com/office/powerpoint/2010/main" val="106191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8758F048-CAB1-A54B-9EAD-05C1E5D9B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149" y="388934"/>
            <a:ext cx="7598153" cy="6119822"/>
          </a:xfrm>
          <a:prstGeom prst="rect">
            <a:avLst/>
          </a:prstGeom>
        </p:spPr>
      </p:pic>
      <p:sp>
        <p:nvSpPr>
          <p:cNvPr id="2" name="Slide Number Placeholder 1">
            <a:extLst>
              <a:ext uri="{FF2B5EF4-FFF2-40B4-BE49-F238E27FC236}">
                <a16:creationId xmlns:a16="http://schemas.microsoft.com/office/drawing/2014/main" xmlns="" id="{8A099269-C207-9A4F-9EB5-508A26BF6499}"/>
              </a:ext>
            </a:extLst>
          </p:cNvPr>
          <p:cNvSpPr>
            <a:spLocks noGrp="1"/>
          </p:cNvSpPr>
          <p:nvPr>
            <p:ph type="sldNum" sz="quarter" idx="12"/>
          </p:nvPr>
        </p:nvSpPr>
        <p:spPr/>
        <p:txBody>
          <a:bodyPr/>
          <a:lstStyle/>
          <a:p>
            <a:fld id="{220E6AFA-1AF4-1549-9708-BD499CDEDA71}" type="slidenum">
              <a:rPr lang="en-US" smtClean="0"/>
              <a:t>27</a:t>
            </a:fld>
            <a:endParaRPr lang="en-US"/>
          </a:p>
        </p:txBody>
      </p:sp>
    </p:spTree>
    <p:extLst>
      <p:ext uri="{BB962C8B-B14F-4D97-AF65-F5344CB8AC3E}">
        <p14:creationId xmlns:p14="http://schemas.microsoft.com/office/powerpoint/2010/main" val="393124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10A2DE78-1F22-8C4E-8147-10B602C9953B}"/>
              </a:ext>
            </a:extLst>
          </p:cNvPr>
          <p:cNvPicPr>
            <a:picLocks noGrp="1" noChangeAspect="1"/>
          </p:cNvPicPr>
          <p:nvPr>
            <p:ph idx="1"/>
          </p:nvPr>
        </p:nvPicPr>
        <p:blipFill>
          <a:blip r:embed="rId2"/>
          <a:stretch>
            <a:fillRect/>
          </a:stretch>
        </p:blipFill>
        <p:spPr>
          <a:xfrm>
            <a:off x="3593053" y="566981"/>
            <a:ext cx="4931379" cy="5954900"/>
          </a:xfrm>
        </p:spPr>
      </p:pic>
      <p:pic>
        <p:nvPicPr>
          <p:cNvPr id="10" name="Picture 9">
            <a:extLst>
              <a:ext uri="{FF2B5EF4-FFF2-40B4-BE49-F238E27FC236}">
                <a16:creationId xmlns:a16="http://schemas.microsoft.com/office/drawing/2014/main" xmlns="" id="{1DCBEFE2-4446-524A-9C24-4332F93E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1820" y="3225405"/>
            <a:ext cx="2043954" cy="2783257"/>
          </a:xfrm>
          <a:prstGeom prst="rect">
            <a:avLst/>
          </a:prstGeom>
        </p:spPr>
      </p:pic>
      <p:sp>
        <p:nvSpPr>
          <p:cNvPr id="11" name="Title 1">
            <a:extLst>
              <a:ext uri="{FF2B5EF4-FFF2-40B4-BE49-F238E27FC236}">
                <a16:creationId xmlns:a16="http://schemas.microsoft.com/office/drawing/2014/main" xmlns="" id="{BDF3E26D-9AAC-F94B-AE94-1B5F023CD691}"/>
              </a:ext>
            </a:extLst>
          </p:cNvPr>
          <p:cNvSpPr>
            <a:spLocks noGrp="1"/>
          </p:cNvSpPr>
          <p:nvPr>
            <p:ph type="title"/>
          </p:nvPr>
        </p:nvSpPr>
        <p:spPr>
          <a:xfrm>
            <a:off x="207399" y="255382"/>
            <a:ext cx="3385654" cy="3423733"/>
          </a:xfrm>
        </p:spPr>
        <p:txBody>
          <a:bodyPr>
            <a:normAutofit fontScale="90000"/>
          </a:bodyPr>
          <a:lstStyle/>
          <a:p>
            <a:r>
              <a:rPr lang="en-GB" dirty="0"/>
              <a:t>There are long term lag effects (1983 and 2014 here)</a:t>
            </a:r>
            <a:br>
              <a:rPr lang="en-GB" dirty="0"/>
            </a:br>
            <a:endParaRPr lang="en-US" dirty="0"/>
          </a:p>
        </p:txBody>
      </p:sp>
      <p:sp>
        <p:nvSpPr>
          <p:cNvPr id="2" name="Slide Number Placeholder 1">
            <a:extLst>
              <a:ext uri="{FF2B5EF4-FFF2-40B4-BE49-F238E27FC236}">
                <a16:creationId xmlns:a16="http://schemas.microsoft.com/office/drawing/2014/main" xmlns="" id="{9BC256C0-7076-4642-AE02-0E9F7588C6BC}"/>
              </a:ext>
            </a:extLst>
          </p:cNvPr>
          <p:cNvSpPr>
            <a:spLocks noGrp="1"/>
          </p:cNvSpPr>
          <p:nvPr>
            <p:ph type="sldNum" sz="quarter" idx="12"/>
          </p:nvPr>
        </p:nvSpPr>
        <p:spPr/>
        <p:txBody>
          <a:bodyPr/>
          <a:lstStyle/>
          <a:p>
            <a:fld id="{220E6AFA-1AF4-1549-9708-BD499CDEDA71}" type="slidenum">
              <a:rPr lang="en-US" smtClean="0"/>
              <a:t>28</a:t>
            </a:fld>
            <a:endParaRPr lang="en-US"/>
          </a:p>
        </p:txBody>
      </p:sp>
    </p:spTree>
    <p:extLst>
      <p:ext uri="{BB962C8B-B14F-4D97-AF65-F5344CB8AC3E}">
        <p14:creationId xmlns:p14="http://schemas.microsoft.com/office/powerpoint/2010/main" val="79354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AB7B6ECC-2E11-BD40-8377-EB73A8A56E75}"/>
              </a:ext>
            </a:extLst>
          </p:cNvPr>
          <p:cNvSpPr>
            <a:spLocks noChangeArrowheads="1"/>
          </p:cNvSpPr>
          <p:nvPr/>
        </p:nvSpPr>
        <p:spPr bwMode="auto">
          <a:xfrm>
            <a:off x="1488831" y="404354"/>
            <a:ext cx="720969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Helvetica" pitchFamily="2" charset="0"/>
              </a:rPr>
              <a:t>Table 1.1.1: Deaths in State Detention, England and Wales, 2011-2016</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77">
            <a:extLst>
              <a:ext uri="{FF2B5EF4-FFF2-40B4-BE49-F238E27FC236}">
                <a16:creationId xmlns:a16="http://schemas.microsoft.com/office/drawing/2014/main" xmlns="" id="{21A0A30F-F885-8F49-A316-47944C26481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53666" y="1946029"/>
            <a:ext cx="6906298" cy="3300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7B323EB1-E532-2241-9E2F-C7E6B29B0758}"/>
              </a:ext>
            </a:extLst>
          </p:cNvPr>
          <p:cNvSpPr>
            <a:spLocks noChangeArrowheads="1"/>
          </p:cNvSpPr>
          <p:nvPr/>
        </p:nvSpPr>
        <p:spPr bwMode="auto">
          <a:xfrm>
            <a:off x="961292" y="5204169"/>
            <a:ext cx="78661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4472C4"/>
                </a:solidFill>
                <a:effectLst/>
                <a:latin typeface="Cambria" panose="02040503050406030204" pitchFamily="18" charset="0"/>
                <a:ea typeface="MS Mincho" panose="02020609040205080304" pitchFamily="49" charset="-128"/>
                <a:cs typeface="Times New Roman" panose="02020603050405020304" pitchFamily="18" charset="0"/>
              </a:rPr>
              <a:t>Source: Social Care Institute of Excellence, Deprivation of Liberty Safeguards (</a:t>
            </a:r>
            <a:r>
              <a:rPr kumimoji="0" lang="en-US" altLang="en-US" sz="1200" b="0" i="1" u="none" strike="noStrike" cap="none" normalizeH="0" baseline="0" dirty="0" err="1">
                <a:ln>
                  <a:noFill/>
                </a:ln>
                <a:solidFill>
                  <a:srgbClr val="4472C4"/>
                </a:solidFill>
                <a:effectLst/>
                <a:latin typeface="Cambria" panose="02040503050406030204" pitchFamily="18" charset="0"/>
                <a:ea typeface="MS Mincho" panose="02020609040205080304" pitchFamily="49" charset="-128"/>
                <a:cs typeface="Times New Roman" panose="02020603050405020304" pitchFamily="18" charset="0"/>
              </a:rPr>
              <a:t>DoLS</a:t>
            </a:r>
            <a:r>
              <a:rPr kumimoji="0" lang="en-US" altLang="en-US" sz="1200" b="0" i="1" u="none" strike="noStrike" cap="none" normalizeH="0" baseline="0" dirty="0">
                <a:ln>
                  <a:noFill/>
                </a:ln>
                <a:solidFill>
                  <a:srgbClr val="4472C4"/>
                </a:solidFill>
                <a:effectLst/>
                <a:latin typeface="Cambria" panose="02040503050406030204" pitchFamily="18" charset="0"/>
                <a:ea typeface="MS Mincho" panose="02020609040205080304" pitchFamily="49" charset="-128"/>
                <a:cs typeface="Times New Roman" panose="02020603050405020304" pitchFamily="18" charset="0"/>
              </a:rPr>
              <a:t>) at a glance, June 2017, Table 6 (deaths reported to coroners).</a:t>
            </a:r>
            <a:endParaRPr kumimoji="0" lang="en-US" altLang="en-US" sz="800" b="0" i="0" u="none" strike="noStrike" cap="none" normalizeH="0" baseline="0" dirty="0">
              <a:ln>
                <a:noFill/>
              </a:ln>
              <a:solidFill>
                <a:schemeClr val="tx1"/>
              </a:solidFill>
              <a:effectLst/>
            </a:endParaRPr>
          </a:p>
          <a:p>
            <a:pPr eaLnBrk="0" fontAlgn="base" hangingPunct="0">
              <a:spcBef>
                <a:spcPct val="0"/>
              </a:spcBef>
              <a:spcAft>
                <a:spcPct val="0"/>
              </a:spcAft>
            </a:pPr>
            <a:r>
              <a:rPr lang="en-GB" dirty="0"/>
              <a:t>National Statistics, Coroners statistics Annual 2016, England and Wales, 11 May 2017, statistical tables Table 6 (deaths reported to coroners). https://</a:t>
            </a:r>
            <a:r>
              <a:rPr lang="en-GB" dirty="0" err="1"/>
              <a:t>www.gov.uk</a:t>
            </a:r>
            <a:r>
              <a:rPr lang="en-GB" dirty="0"/>
              <a:t>/government/statistics/coroners-statistics-2016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xmlns="" id="{96E613F6-F5D2-5B43-84F4-933B384B0A6A}"/>
              </a:ext>
            </a:extLst>
          </p:cNvPr>
          <p:cNvSpPr>
            <a:spLocks noGrp="1"/>
          </p:cNvSpPr>
          <p:nvPr>
            <p:ph type="sldNum" sz="quarter" idx="12"/>
          </p:nvPr>
        </p:nvSpPr>
        <p:spPr/>
        <p:txBody>
          <a:bodyPr/>
          <a:lstStyle/>
          <a:p>
            <a:fld id="{220E6AFA-1AF4-1549-9708-BD499CDEDA71}" type="slidenum">
              <a:rPr lang="en-US" smtClean="0"/>
              <a:t>29</a:t>
            </a:fld>
            <a:endParaRPr lang="en-US"/>
          </a:p>
        </p:txBody>
      </p:sp>
    </p:spTree>
    <p:extLst>
      <p:ext uri="{BB962C8B-B14F-4D97-AF65-F5344CB8AC3E}">
        <p14:creationId xmlns:p14="http://schemas.microsoft.com/office/powerpoint/2010/main" val="349399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0E5D1B-F234-1743-9AD3-7634288F9F4E}"/>
              </a:ext>
            </a:extLst>
          </p:cNvPr>
          <p:cNvSpPr>
            <a:spLocks noGrp="1"/>
          </p:cNvSpPr>
          <p:nvPr>
            <p:ph type="sldNum" sz="quarter" idx="12"/>
          </p:nvPr>
        </p:nvSpPr>
        <p:spPr/>
        <p:txBody>
          <a:bodyPr/>
          <a:lstStyle/>
          <a:p>
            <a:fld id="{220E6AFA-1AF4-1549-9708-BD499CDEDA71}" type="slidenum">
              <a:rPr lang="en-US" smtClean="0"/>
              <a:t>3</a:t>
            </a:fld>
            <a:endParaRPr lang="en-US"/>
          </a:p>
        </p:txBody>
      </p:sp>
      <p:sp>
        <p:nvSpPr>
          <p:cNvPr id="3" name="Rectangle 2">
            <a:extLst>
              <a:ext uri="{FF2B5EF4-FFF2-40B4-BE49-F238E27FC236}">
                <a16:creationId xmlns:a16="http://schemas.microsoft.com/office/drawing/2014/main" xmlns="" id="{8F6ED388-F3CA-9040-B3BE-41FAB719565B}"/>
              </a:ext>
            </a:extLst>
          </p:cNvPr>
          <p:cNvSpPr/>
          <p:nvPr/>
        </p:nvSpPr>
        <p:spPr>
          <a:xfrm>
            <a:off x="154983" y="202992"/>
            <a:ext cx="3905573" cy="6186309"/>
          </a:xfrm>
          <a:prstGeom prst="rect">
            <a:avLst/>
          </a:prstGeom>
        </p:spPr>
        <p:txBody>
          <a:bodyPr wrap="square">
            <a:spAutoFit/>
          </a:bodyPr>
          <a:lstStyle/>
          <a:p>
            <a:r>
              <a:rPr lang="en-GB" dirty="0">
                <a:solidFill>
                  <a:srgbClr val="202020"/>
                </a:solidFill>
                <a:latin typeface="Helvetica" pitchFamily="2" charset="0"/>
              </a:rPr>
              <a:t>Austerity and the cuts appear to not just have effected the poorest areas. Places where many people live into their eighties have also been badly effected. In March 2019 we learnt that the trend that started in 2010-2011 has worsened. The total fall in life expectancy compared to 2015 projections is 13 months for men and 14 months for women, for people aged 65 across all of the UK. The welfare state is used more in old age by people who were middle class in middle age because they tend to live longer.</a:t>
            </a:r>
          </a:p>
          <a:p>
            <a:endParaRPr lang="en-GB" dirty="0">
              <a:solidFill>
                <a:srgbClr val="202020"/>
              </a:solidFill>
              <a:latin typeface="Helvetica" pitchFamily="2" charset="0"/>
            </a:endParaRPr>
          </a:p>
          <a:p>
            <a:endParaRPr lang="en-GB" dirty="0">
              <a:solidFill>
                <a:srgbClr val="202020"/>
              </a:solidFill>
              <a:latin typeface="Helvetica" pitchFamily="2" charset="0"/>
            </a:endParaRPr>
          </a:p>
          <a:p>
            <a:r>
              <a:rPr lang="en-GB" dirty="0">
                <a:solidFill>
                  <a:srgbClr val="202020"/>
                </a:solidFill>
                <a:latin typeface="Helvetica" pitchFamily="2" charset="0"/>
              </a:rPr>
              <a:t>Patrick Collinson, The Guardian, March 7</a:t>
            </a:r>
            <a:r>
              <a:rPr lang="en-GB" baseline="30000" dirty="0">
                <a:solidFill>
                  <a:srgbClr val="202020"/>
                </a:solidFill>
                <a:latin typeface="Helvetica" pitchFamily="2" charset="0"/>
              </a:rPr>
              <a:t>th</a:t>
            </a:r>
            <a:r>
              <a:rPr lang="en-GB" dirty="0">
                <a:solidFill>
                  <a:srgbClr val="202020"/>
                </a:solidFill>
                <a:latin typeface="Helvetica" pitchFamily="2" charset="0"/>
              </a:rPr>
              <a:t> 2019:</a:t>
            </a:r>
          </a:p>
          <a:p>
            <a:r>
              <a:rPr lang="en-US" dirty="0"/>
              <a:t>https://</a:t>
            </a:r>
            <a:r>
              <a:rPr lang="en-US" dirty="0" err="1"/>
              <a:t>www.theguardian.com</a:t>
            </a:r>
            <a:r>
              <a:rPr lang="en-US" dirty="0"/>
              <a:t>/society/2019/mar/07/life-expectancy-slumps-by-five-months</a:t>
            </a:r>
          </a:p>
        </p:txBody>
      </p:sp>
      <p:pic>
        <p:nvPicPr>
          <p:cNvPr id="5" name="Picture 4">
            <a:extLst>
              <a:ext uri="{FF2B5EF4-FFF2-40B4-BE49-F238E27FC236}">
                <a16:creationId xmlns:a16="http://schemas.microsoft.com/office/drawing/2014/main" xmlns="" id="{8F985317-8FA0-794A-9B05-3A5758DC6E64}"/>
              </a:ext>
            </a:extLst>
          </p:cNvPr>
          <p:cNvPicPr>
            <a:picLocks noChangeAspect="1"/>
          </p:cNvPicPr>
          <p:nvPr/>
        </p:nvPicPr>
        <p:blipFill>
          <a:blip r:embed="rId2"/>
          <a:stretch>
            <a:fillRect/>
          </a:stretch>
        </p:blipFill>
        <p:spPr>
          <a:xfrm>
            <a:off x="4262034" y="202992"/>
            <a:ext cx="4660528" cy="6622102"/>
          </a:xfrm>
          <a:prstGeom prst="rect">
            <a:avLst/>
          </a:prstGeom>
        </p:spPr>
      </p:pic>
    </p:spTree>
    <p:extLst>
      <p:ext uri="{BB962C8B-B14F-4D97-AF65-F5344CB8AC3E}">
        <p14:creationId xmlns:p14="http://schemas.microsoft.com/office/powerpoint/2010/main" val="232862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376CC-E2DB-B449-A48F-E95628161E65}"/>
              </a:ext>
            </a:extLst>
          </p:cNvPr>
          <p:cNvSpPr>
            <a:spLocks noGrp="1"/>
          </p:cNvSpPr>
          <p:nvPr>
            <p:ph type="title"/>
          </p:nvPr>
        </p:nvSpPr>
        <p:spPr>
          <a:xfrm>
            <a:off x="0" y="1589517"/>
            <a:ext cx="3845169" cy="3636017"/>
          </a:xfrm>
        </p:spPr>
        <p:txBody>
          <a:bodyPr>
            <a:normAutofit/>
          </a:bodyPr>
          <a:lstStyle/>
          <a:p>
            <a:r>
              <a:rPr lang="en-US" sz="2800" dirty="0"/>
              <a:t>Connor was 18 when he drowned in a bath in Oxford in July 2013 – he had an epileptic seizure at Slade House ‘learning disability unit, run by Southern Health NHS Foundation Trust’</a:t>
            </a:r>
          </a:p>
        </p:txBody>
      </p:sp>
      <p:pic>
        <p:nvPicPr>
          <p:cNvPr id="5" name="Content Placeholder 4">
            <a:extLst>
              <a:ext uri="{FF2B5EF4-FFF2-40B4-BE49-F238E27FC236}">
                <a16:creationId xmlns:a16="http://schemas.microsoft.com/office/drawing/2014/main" xmlns="" id="{EAD5FBD1-6B07-7F4A-93F6-34985BCAF4F6}"/>
              </a:ext>
            </a:extLst>
          </p:cNvPr>
          <p:cNvPicPr>
            <a:picLocks noGrp="1" noChangeAspect="1"/>
          </p:cNvPicPr>
          <p:nvPr>
            <p:ph idx="1"/>
          </p:nvPr>
        </p:nvPicPr>
        <p:blipFill>
          <a:blip r:embed="rId2"/>
          <a:stretch>
            <a:fillRect/>
          </a:stretch>
        </p:blipFill>
        <p:spPr>
          <a:xfrm>
            <a:off x="3943350" y="2434064"/>
            <a:ext cx="5280449" cy="4351338"/>
          </a:xfrm>
        </p:spPr>
      </p:pic>
      <p:sp>
        <p:nvSpPr>
          <p:cNvPr id="6" name="Rectangle 5">
            <a:extLst>
              <a:ext uri="{FF2B5EF4-FFF2-40B4-BE49-F238E27FC236}">
                <a16:creationId xmlns:a16="http://schemas.microsoft.com/office/drawing/2014/main" xmlns="" id="{FBBC1612-A69E-9E4E-B895-2CACA96F82B0}"/>
              </a:ext>
            </a:extLst>
          </p:cNvPr>
          <p:cNvSpPr/>
          <p:nvPr/>
        </p:nvSpPr>
        <p:spPr>
          <a:xfrm>
            <a:off x="249200" y="5225535"/>
            <a:ext cx="3088859" cy="1200329"/>
          </a:xfrm>
          <a:prstGeom prst="rect">
            <a:avLst/>
          </a:prstGeom>
        </p:spPr>
        <p:txBody>
          <a:bodyPr wrap="none">
            <a:spAutoFit/>
          </a:bodyPr>
          <a:lstStyle/>
          <a:p>
            <a:r>
              <a:rPr lang="en-US" dirty="0"/>
              <a:t>The Tale of Laughing Boy</a:t>
            </a:r>
          </a:p>
          <a:p>
            <a:endParaRPr lang="en-US" dirty="0"/>
          </a:p>
          <a:p>
            <a:endParaRPr lang="en-US" dirty="0"/>
          </a:p>
          <a:p>
            <a:r>
              <a:rPr lang="en-US" dirty="0"/>
              <a:t>https://</a:t>
            </a:r>
            <a:r>
              <a:rPr lang="en-US" dirty="0" err="1"/>
              <a:t>vimeo.com</a:t>
            </a:r>
            <a:r>
              <a:rPr lang="en-US" dirty="0"/>
              <a:t>/130521001</a:t>
            </a:r>
          </a:p>
        </p:txBody>
      </p:sp>
      <p:sp>
        <p:nvSpPr>
          <p:cNvPr id="3" name="TextBox 2">
            <a:extLst>
              <a:ext uri="{FF2B5EF4-FFF2-40B4-BE49-F238E27FC236}">
                <a16:creationId xmlns:a16="http://schemas.microsoft.com/office/drawing/2014/main" xmlns="" id="{F9AA476F-1953-8A4D-89BD-436C37569DAB}"/>
              </a:ext>
            </a:extLst>
          </p:cNvPr>
          <p:cNvSpPr txBox="1"/>
          <p:nvPr/>
        </p:nvSpPr>
        <p:spPr>
          <a:xfrm>
            <a:off x="3845168" y="187295"/>
            <a:ext cx="4828813" cy="2246769"/>
          </a:xfrm>
          <a:prstGeom prst="rect">
            <a:avLst/>
          </a:prstGeom>
          <a:noFill/>
        </p:spPr>
        <p:txBody>
          <a:bodyPr wrap="square" rtlCol="0">
            <a:spAutoFit/>
          </a:bodyPr>
          <a:lstStyle/>
          <a:p>
            <a:r>
              <a:rPr lang="en-US" sz="2800" dirty="0"/>
              <a:t>On top of those who die in prison, or detained under the mental health act are many others in care but not being properly cared for.</a:t>
            </a:r>
          </a:p>
        </p:txBody>
      </p:sp>
      <p:sp>
        <p:nvSpPr>
          <p:cNvPr id="4" name="TextBox 3">
            <a:extLst>
              <a:ext uri="{FF2B5EF4-FFF2-40B4-BE49-F238E27FC236}">
                <a16:creationId xmlns:a16="http://schemas.microsoft.com/office/drawing/2014/main" xmlns="" id="{1B6BB94E-F7C9-8B4D-85D2-3C38B0086D62}"/>
              </a:ext>
            </a:extLst>
          </p:cNvPr>
          <p:cNvSpPr txBox="1"/>
          <p:nvPr/>
        </p:nvSpPr>
        <p:spPr>
          <a:xfrm>
            <a:off x="155198" y="187295"/>
            <a:ext cx="3046150" cy="1323439"/>
          </a:xfrm>
          <a:prstGeom prst="rect">
            <a:avLst/>
          </a:prstGeom>
          <a:noFill/>
        </p:spPr>
        <p:txBody>
          <a:bodyPr wrap="square" rtlCol="0">
            <a:spAutoFit/>
          </a:bodyPr>
          <a:lstStyle/>
          <a:p>
            <a:r>
              <a:rPr lang="en-US" sz="2000" b="1" i="1" dirty="0"/>
              <a:t>And then you stop looking at so many numbers and consider just one death.</a:t>
            </a:r>
          </a:p>
          <a:p>
            <a:r>
              <a:rPr lang="en-US" sz="2000" b="1" i="1" dirty="0"/>
              <a:t>Very near here.</a:t>
            </a:r>
          </a:p>
        </p:txBody>
      </p:sp>
      <p:sp>
        <p:nvSpPr>
          <p:cNvPr id="7" name="Slide Number Placeholder 6">
            <a:extLst>
              <a:ext uri="{FF2B5EF4-FFF2-40B4-BE49-F238E27FC236}">
                <a16:creationId xmlns:a16="http://schemas.microsoft.com/office/drawing/2014/main" xmlns="" id="{E337C1CC-1F0B-BF45-8951-609E1964D1B8}"/>
              </a:ext>
            </a:extLst>
          </p:cNvPr>
          <p:cNvSpPr>
            <a:spLocks noGrp="1"/>
          </p:cNvSpPr>
          <p:nvPr>
            <p:ph type="sldNum" sz="quarter" idx="12"/>
          </p:nvPr>
        </p:nvSpPr>
        <p:spPr/>
        <p:txBody>
          <a:bodyPr/>
          <a:lstStyle/>
          <a:p>
            <a:fld id="{220E6AFA-1AF4-1549-9708-BD499CDEDA71}" type="slidenum">
              <a:rPr lang="en-US" smtClean="0"/>
              <a:t>30</a:t>
            </a:fld>
            <a:endParaRPr lang="en-US"/>
          </a:p>
        </p:txBody>
      </p:sp>
    </p:spTree>
    <p:extLst>
      <p:ext uri="{BB962C8B-B14F-4D97-AF65-F5344CB8AC3E}">
        <p14:creationId xmlns:p14="http://schemas.microsoft.com/office/powerpoint/2010/main" val="203616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AF995-1006-F540-8916-98FED307A72E}"/>
              </a:ext>
            </a:extLst>
          </p:cNvPr>
          <p:cNvSpPr>
            <a:spLocks noGrp="1"/>
          </p:cNvSpPr>
          <p:nvPr>
            <p:ph type="title"/>
          </p:nvPr>
        </p:nvSpPr>
        <p:spPr>
          <a:xfrm>
            <a:off x="442669" y="93906"/>
            <a:ext cx="8143391" cy="828243"/>
          </a:xfrm>
        </p:spPr>
        <p:txBody>
          <a:bodyPr/>
          <a:lstStyle/>
          <a:p>
            <a:r>
              <a:rPr lang="en-US" dirty="0"/>
              <a:t>So who should be held to account?</a:t>
            </a:r>
          </a:p>
        </p:txBody>
      </p:sp>
      <p:sp>
        <p:nvSpPr>
          <p:cNvPr id="3" name="Content Placeholder 2">
            <a:extLst>
              <a:ext uri="{FF2B5EF4-FFF2-40B4-BE49-F238E27FC236}">
                <a16:creationId xmlns:a16="http://schemas.microsoft.com/office/drawing/2014/main" xmlns="" id="{5A829C26-DDF0-3749-9A91-3CC65D004054}"/>
              </a:ext>
            </a:extLst>
          </p:cNvPr>
          <p:cNvSpPr>
            <a:spLocks noGrp="1"/>
          </p:cNvSpPr>
          <p:nvPr>
            <p:ph idx="1"/>
          </p:nvPr>
        </p:nvSpPr>
        <p:spPr>
          <a:xfrm>
            <a:off x="571014" y="922149"/>
            <a:ext cx="7886700" cy="5799327"/>
          </a:xfrm>
        </p:spPr>
        <p:txBody>
          <a:bodyPr>
            <a:normAutofit lnSpcReduction="10000"/>
          </a:bodyPr>
          <a:lstStyle/>
          <a:p>
            <a:r>
              <a:rPr lang="en-US" dirty="0"/>
              <a:t>On health:, "health chiefs”, a catch all term for anyone or any group or organization charged with maximizing the health and well being of their population: Department of Health and Social Care.</a:t>
            </a:r>
          </a:p>
          <a:p>
            <a:r>
              <a:rPr lang="en-US" dirty="0"/>
              <a:t>+ 4 Chief Medical Officers of the United Kingdom</a:t>
            </a:r>
          </a:p>
          <a:p>
            <a:r>
              <a:rPr lang="en-US" dirty="0"/>
              <a:t>Anyone whose job title is, for example ‘chief knowledge officer’ in an organization should be asked about their contribution to confusion.</a:t>
            </a:r>
          </a:p>
          <a:p>
            <a:r>
              <a:rPr lang="en-US" dirty="0"/>
              <a:t>In the NHS they have many  ‘chief executives', a ‘chief nurse’ and so on: ‘Chief” is the keyword. </a:t>
            </a:r>
          </a:p>
          <a:p>
            <a:r>
              <a:rPr lang="en-US" dirty="0"/>
              <a:t>Ultimately – Secretary of State for Health and PM. Harold Macmillan escaped proper scrutiny when he blamed the London smog deaths on flu and did little. </a:t>
            </a:r>
            <a:r>
              <a:rPr lang="en-US" dirty="0">
                <a:solidFill>
                  <a:srgbClr val="FF0000"/>
                </a:solidFill>
              </a:rPr>
              <a:t>But we are not in the 1950s anymore</a:t>
            </a:r>
            <a:r>
              <a:rPr lang="en-US" dirty="0"/>
              <a:t>.</a:t>
            </a:r>
            <a:endParaRPr lang="en-US" sz="3600" dirty="0"/>
          </a:p>
        </p:txBody>
      </p:sp>
      <p:sp>
        <p:nvSpPr>
          <p:cNvPr id="4" name="Slide Number Placeholder 3">
            <a:extLst>
              <a:ext uri="{FF2B5EF4-FFF2-40B4-BE49-F238E27FC236}">
                <a16:creationId xmlns:a16="http://schemas.microsoft.com/office/drawing/2014/main" xmlns="" id="{117957C1-A393-3E40-9501-5BFBF30E281A}"/>
              </a:ext>
            </a:extLst>
          </p:cNvPr>
          <p:cNvSpPr>
            <a:spLocks noGrp="1"/>
          </p:cNvSpPr>
          <p:nvPr>
            <p:ph type="sldNum" sz="quarter" idx="12"/>
          </p:nvPr>
        </p:nvSpPr>
        <p:spPr/>
        <p:txBody>
          <a:bodyPr/>
          <a:lstStyle/>
          <a:p>
            <a:fld id="{220E6AFA-1AF4-1549-9708-BD499CDEDA71}" type="slidenum">
              <a:rPr lang="en-US" smtClean="0"/>
              <a:t>31</a:t>
            </a:fld>
            <a:endParaRPr lang="en-US"/>
          </a:p>
        </p:txBody>
      </p:sp>
    </p:spTree>
    <p:extLst>
      <p:ext uri="{BB962C8B-B14F-4D97-AF65-F5344CB8AC3E}">
        <p14:creationId xmlns:p14="http://schemas.microsoft.com/office/powerpoint/2010/main" val="51812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D06BB-33E8-1F4F-9B0A-8936841CD7BF}"/>
              </a:ext>
            </a:extLst>
          </p:cNvPr>
          <p:cNvSpPr>
            <a:spLocks noGrp="1"/>
          </p:cNvSpPr>
          <p:nvPr>
            <p:ph type="title"/>
          </p:nvPr>
        </p:nvSpPr>
        <p:spPr>
          <a:xfrm>
            <a:off x="372928" y="709921"/>
            <a:ext cx="7886700" cy="1325563"/>
          </a:xfrm>
        </p:spPr>
        <p:txBody>
          <a:bodyPr>
            <a:noAutofit/>
          </a:bodyPr>
          <a:lstStyle/>
          <a:p>
            <a:r>
              <a:rPr lang="en-GB" sz="2800" dirty="0"/>
              <a:t>Lucinda Hiam and Martin McKee: The deepening health crisis in the UK requires society wide, political intervention, March 8, 2019</a:t>
            </a:r>
            <a:br>
              <a:rPr lang="en-GB" sz="2800" dirty="0"/>
            </a:br>
            <a:r>
              <a:rPr lang="en-GB" sz="2800" dirty="0"/>
              <a:t>“</a:t>
            </a:r>
            <a:r>
              <a:rPr lang="en-GB" sz="2800" i="1" dirty="0"/>
              <a:t>These are not just numbers, these are lives”</a:t>
            </a:r>
            <a:br>
              <a:rPr lang="en-GB" sz="2800" i="1" dirty="0"/>
            </a:br>
            <a:endParaRPr lang="en-US" sz="2800" dirty="0"/>
          </a:p>
        </p:txBody>
      </p:sp>
      <p:pic>
        <p:nvPicPr>
          <p:cNvPr id="5" name="Content Placeholder 4">
            <a:extLst>
              <a:ext uri="{FF2B5EF4-FFF2-40B4-BE49-F238E27FC236}">
                <a16:creationId xmlns:a16="http://schemas.microsoft.com/office/drawing/2014/main" xmlns="" id="{3FA72116-2B3C-5143-BC3B-FCFA046196C7}"/>
              </a:ext>
            </a:extLst>
          </p:cNvPr>
          <p:cNvPicPr>
            <a:picLocks noGrp="1" noChangeAspect="1"/>
          </p:cNvPicPr>
          <p:nvPr>
            <p:ph idx="1"/>
          </p:nvPr>
        </p:nvPicPr>
        <p:blipFill>
          <a:blip r:embed="rId2"/>
          <a:stretch>
            <a:fillRect/>
          </a:stretch>
        </p:blipFill>
        <p:spPr>
          <a:xfrm>
            <a:off x="790520" y="2035484"/>
            <a:ext cx="7965287" cy="4055349"/>
          </a:xfrm>
          <a:prstGeom prst="rect">
            <a:avLst/>
          </a:prstGeom>
        </p:spPr>
      </p:pic>
      <p:sp>
        <p:nvSpPr>
          <p:cNvPr id="4" name="Slide Number Placeholder 3">
            <a:extLst>
              <a:ext uri="{FF2B5EF4-FFF2-40B4-BE49-F238E27FC236}">
                <a16:creationId xmlns:a16="http://schemas.microsoft.com/office/drawing/2014/main" xmlns="" id="{6C97515F-5B10-D94B-A146-D3B6F3F3C76B}"/>
              </a:ext>
            </a:extLst>
          </p:cNvPr>
          <p:cNvSpPr>
            <a:spLocks noGrp="1"/>
          </p:cNvSpPr>
          <p:nvPr>
            <p:ph type="sldNum" sz="quarter" idx="12"/>
          </p:nvPr>
        </p:nvSpPr>
        <p:spPr/>
        <p:txBody>
          <a:bodyPr/>
          <a:lstStyle/>
          <a:p>
            <a:fld id="{220E6AFA-1AF4-1549-9708-BD499CDEDA71}" type="slidenum">
              <a:rPr lang="en-US" smtClean="0"/>
              <a:t>32</a:t>
            </a:fld>
            <a:endParaRPr lang="en-US"/>
          </a:p>
        </p:txBody>
      </p:sp>
      <p:sp>
        <p:nvSpPr>
          <p:cNvPr id="6" name="Rectangle 5">
            <a:extLst>
              <a:ext uri="{FF2B5EF4-FFF2-40B4-BE49-F238E27FC236}">
                <a16:creationId xmlns:a16="http://schemas.microsoft.com/office/drawing/2014/main" xmlns="" id="{D492BB8C-CB79-244B-96CE-9FB93624C3F2}"/>
              </a:ext>
            </a:extLst>
          </p:cNvPr>
          <p:cNvSpPr/>
          <p:nvPr/>
        </p:nvSpPr>
        <p:spPr>
          <a:xfrm>
            <a:off x="309966" y="6090833"/>
            <a:ext cx="8012624" cy="646331"/>
          </a:xfrm>
          <a:prstGeom prst="rect">
            <a:avLst/>
          </a:prstGeom>
        </p:spPr>
        <p:txBody>
          <a:bodyPr wrap="square">
            <a:spAutoFit/>
          </a:bodyPr>
          <a:lstStyle/>
          <a:p>
            <a:r>
              <a:rPr lang="en-US" dirty="0"/>
              <a:t>https://</a:t>
            </a:r>
            <a:r>
              <a:rPr lang="en-US" dirty="0" err="1"/>
              <a:t>blogs.bmj.com</a:t>
            </a:r>
            <a:r>
              <a:rPr lang="en-US" dirty="0"/>
              <a:t>/</a:t>
            </a:r>
            <a:r>
              <a:rPr lang="en-US" dirty="0" err="1"/>
              <a:t>bmj</a:t>
            </a:r>
            <a:r>
              <a:rPr lang="en-US" dirty="0"/>
              <a:t>/2019/03/08/lucinda-hiam-and-martin-mckee-the-deepening-health-crisis-in-the-uk-requires-society-wide-political-intervention/</a:t>
            </a:r>
          </a:p>
        </p:txBody>
      </p:sp>
    </p:spTree>
    <p:extLst>
      <p:ext uri="{BB962C8B-B14F-4D97-AF65-F5344CB8AC3E}">
        <p14:creationId xmlns:p14="http://schemas.microsoft.com/office/powerpoint/2010/main" val="8562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D43079-2F4B-D645-817F-F86D104F654E}"/>
              </a:ext>
            </a:extLst>
          </p:cNvPr>
          <p:cNvSpPr>
            <a:spLocks noGrp="1"/>
          </p:cNvSpPr>
          <p:nvPr>
            <p:ph idx="1"/>
          </p:nvPr>
        </p:nvSpPr>
        <p:spPr>
          <a:xfrm>
            <a:off x="388427" y="291292"/>
            <a:ext cx="3811614" cy="6202497"/>
          </a:xfrm>
        </p:spPr>
        <p:txBody>
          <a:bodyPr>
            <a:normAutofit/>
          </a:bodyPr>
          <a:lstStyle/>
          <a:p>
            <a:pPr marL="0" indent="0">
              <a:buNone/>
            </a:pPr>
            <a:r>
              <a:rPr lang="en-GB" sz="1600" b="1" dirty="0"/>
              <a:t>IN A TIME OF AUSTERITY </a:t>
            </a:r>
          </a:p>
          <a:p>
            <a:pPr marL="0" indent="0">
              <a:lnSpc>
                <a:spcPts val="1920"/>
              </a:lnSpc>
              <a:buNone/>
            </a:pPr>
            <a:r>
              <a:rPr lang="en-GB" sz="1600" dirty="0"/>
              <a:t>We remember all who have died while their income was sanctioned, who were overcome by any feelings of humiliation or shame, by fear or distrust, insecurity or loneliness; </a:t>
            </a:r>
            <a:r>
              <a:rPr lang="en-GB" sz="1600" b="1" dirty="0"/>
              <a:t> </a:t>
            </a:r>
            <a:r>
              <a:rPr lang="en-GB" sz="1600" dirty="0"/>
              <a:t>or by a sense of being trapped and powerless under the abuses of power by the State in a time of austerity.</a:t>
            </a:r>
            <a:endParaRPr lang="en-GB" sz="1600" b="1" dirty="0"/>
          </a:p>
          <a:p>
            <a:pPr marL="0" indent="0">
              <a:lnSpc>
                <a:spcPts val="1920"/>
              </a:lnSpc>
              <a:buNone/>
            </a:pPr>
            <a:r>
              <a:rPr lang="en-GB" sz="1600" b="1" dirty="0"/>
              <a:t> </a:t>
            </a:r>
          </a:p>
          <a:p>
            <a:pPr marL="0" indent="0">
              <a:lnSpc>
                <a:spcPts val="1920"/>
              </a:lnSpc>
              <a:buNone/>
            </a:pPr>
            <a:r>
              <a:rPr lang="en-GB" sz="1600" dirty="0"/>
              <a:t>In a time of austerity we pray, in solidarity with the 1000s of UK citizens currently suffering sanctions, which are imposed with the maximum use of the media to blame decent people for their own unemployment and poverty;</a:t>
            </a:r>
            <a:r>
              <a:rPr lang="en-GB" sz="1600" b="1" dirty="0"/>
              <a:t> </a:t>
            </a:r>
            <a:r>
              <a:rPr lang="en-GB" sz="1600" dirty="0"/>
              <a:t>for the millions of UK citizens who are suffering under unmanageable debts due to high rents, the council tax, the caps and cuts in social security imposed by Parliament, made worse by sanctions.</a:t>
            </a:r>
            <a:endParaRPr lang="en-GB" sz="1600" b="1" dirty="0"/>
          </a:p>
          <a:p>
            <a:pPr marL="0" indent="0">
              <a:buNone/>
            </a:pPr>
            <a:endParaRPr lang="en-GB" sz="1600" b="1" dirty="0"/>
          </a:p>
        </p:txBody>
      </p:sp>
      <p:sp>
        <p:nvSpPr>
          <p:cNvPr id="4" name="Slide Number Placeholder 3">
            <a:extLst>
              <a:ext uri="{FF2B5EF4-FFF2-40B4-BE49-F238E27FC236}">
                <a16:creationId xmlns:a16="http://schemas.microsoft.com/office/drawing/2014/main" xmlns="" id="{F8D8E808-A58A-524C-9D03-1C774BD618F1}"/>
              </a:ext>
            </a:extLst>
          </p:cNvPr>
          <p:cNvSpPr>
            <a:spLocks noGrp="1"/>
          </p:cNvSpPr>
          <p:nvPr>
            <p:ph type="sldNum" sz="quarter" idx="12"/>
          </p:nvPr>
        </p:nvSpPr>
        <p:spPr/>
        <p:txBody>
          <a:bodyPr/>
          <a:lstStyle/>
          <a:p>
            <a:fld id="{220E6AFA-1AF4-1549-9708-BD499CDEDA71}" type="slidenum">
              <a:rPr lang="en-US" smtClean="0"/>
              <a:t>33</a:t>
            </a:fld>
            <a:endParaRPr lang="en-US"/>
          </a:p>
        </p:txBody>
      </p:sp>
      <p:sp>
        <p:nvSpPr>
          <p:cNvPr id="5" name="Rectangle 4">
            <a:extLst>
              <a:ext uri="{FF2B5EF4-FFF2-40B4-BE49-F238E27FC236}">
                <a16:creationId xmlns:a16="http://schemas.microsoft.com/office/drawing/2014/main" xmlns="" id="{1482FE30-541D-7249-B630-59EAF6944B65}"/>
              </a:ext>
            </a:extLst>
          </p:cNvPr>
          <p:cNvSpPr/>
          <p:nvPr/>
        </p:nvSpPr>
        <p:spPr>
          <a:xfrm>
            <a:off x="4764759" y="518869"/>
            <a:ext cx="4092522" cy="4721805"/>
          </a:xfrm>
          <a:prstGeom prst="rect">
            <a:avLst/>
          </a:prstGeom>
        </p:spPr>
        <p:txBody>
          <a:bodyPr wrap="square">
            <a:spAutoFit/>
          </a:bodyPr>
          <a:lstStyle/>
          <a:p>
            <a:pPr>
              <a:lnSpc>
                <a:spcPts val="1920"/>
              </a:lnSpc>
            </a:pPr>
            <a:r>
              <a:rPr lang="en-GB" sz="1600" dirty="0"/>
              <a:t>We pray too for those in power, and seeking power, that they may find;</a:t>
            </a:r>
          </a:p>
          <a:p>
            <a:pPr>
              <a:lnSpc>
                <a:spcPts val="1920"/>
              </a:lnSpc>
            </a:pPr>
            <a:r>
              <a:rPr lang="en-GB" sz="1600" dirty="0"/>
              <a:t>The courage to work for and implement social and economic justice,</a:t>
            </a:r>
          </a:p>
          <a:p>
            <a:pPr>
              <a:lnSpc>
                <a:spcPts val="1920"/>
              </a:lnSpc>
            </a:pPr>
            <a:endParaRPr lang="en-GB" sz="1600" b="1" dirty="0"/>
          </a:p>
          <a:p>
            <a:pPr>
              <a:lnSpc>
                <a:spcPts val="1920"/>
              </a:lnSpc>
            </a:pPr>
            <a:r>
              <a:rPr lang="en-GB" sz="1600" dirty="0"/>
              <a:t>The will to build a well-being state on the ashes of the welfare state in which rich and poor and Parliament are in solidarity with each other.</a:t>
            </a:r>
          </a:p>
          <a:p>
            <a:pPr>
              <a:lnSpc>
                <a:spcPts val="1920"/>
              </a:lnSpc>
            </a:pPr>
            <a:endParaRPr lang="en-GB" sz="1600" b="1" dirty="0"/>
          </a:p>
          <a:p>
            <a:pPr>
              <a:lnSpc>
                <a:spcPts val="1920"/>
              </a:lnSpc>
            </a:pPr>
            <a:r>
              <a:rPr lang="en-GB" sz="1600" dirty="0"/>
              <a:t>The policies to ensure that no one will have to choose between heating or eating, the rent or the streets, life or death due to the unjust enforcement of debts against inadequate incomes, or no incomes at all, due to a sanction.</a:t>
            </a:r>
          </a:p>
          <a:p>
            <a:pPr>
              <a:lnSpc>
                <a:spcPts val="1920"/>
              </a:lnSpc>
            </a:pPr>
            <a:endParaRPr lang="en-GB" sz="1600" b="1" dirty="0"/>
          </a:p>
          <a:p>
            <a:pPr>
              <a:lnSpc>
                <a:spcPts val="1920"/>
              </a:lnSpc>
            </a:pPr>
            <a:r>
              <a:rPr lang="en-GB" sz="1600" dirty="0"/>
              <a:t>In the name of Jesus Christ,</a:t>
            </a:r>
            <a:endParaRPr lang="en-GB" sz="1600" b="1" dirty="0"/>
          </a:p>
          <a:p>
            <a:pPr>
              <a:lnSpc>
                <a:spcPts val="1920"/>
              </a:lnSpc>
            </a:pPr>
            <a:endParaRPr lang="en-GB" sz="1600" dirty="0"/>
          </a:p>
          <a:p>
            <a:pPr>
              <a:lnSpc>
                <a:spcPts val="1920"/>
              </a:lnSpc>
            </a:pPr>
            <a:r>
              <a:rPr lang="en-GB" sz="1600" dirty="0"/>
              <a:t>Amen</a:t>
            </a:r>
            <a:endParaRPr lang="en-GB" sz="1600" b="1" dirty="0"/>
          </a:p>
        </p:txBody>
      </p:sp>
      <p:pic>
        <p:nvPicPr>
          <p:cNvPr id="7" name="Picture 6">
            <a:extLst>
              <a:ext uri="{FF2B5EF4-FFF2-40B4-BE49-F238E27FC236}">
                <a16:creationId xmlns:a16="http://schemas.microsoft.com/office/drawing/2014/main" xmlns="" id="{1A9F3361-AD1B-0944-A6DA-2BA5074D68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37328" y="4842488"/>
            <a:ext cx="2035121" cy="1837711"/>
          </a:xfrm>
          <a:prstGeom prst="rect">
            <a:avLst/>
          </a:prstGeom>
        </p:spPr>
      </p:pic>
    </p:spTree>
    <p:extLst>
      <p:ext uri="{BB962C8B-B14F-4D97-AF65-F5344CB8AC3E}">
        <p14:creationId xmlns:p14="http://schemas.microsoft.com/office/powerpoint/2010/main" val="151510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EDCD4-2003-F646-A31F-78543ABFB2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5F407F9-5A24-5242-8EEB-ED36B607DB7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8773186F-FE3F-4841-A513-AEAEEAC295E3}"/>
              </a:ext>
            </a:extLst>
          </p:cNvPr>
          <p:cNvSpPr>
            <a:spLocks noGrp="1"/>
          </p:cNvSpPr>
          <p:nvPr>
            <p:ph type="sldNum" sz="quarter" idx="12"/>
          </p:nvPr>
        </p:nvSpPr>
        <p:spPr/>
        <p:txBody>
          <a:bodyPr/>
          <a:lstStyle/>
          <a:p>
            <a:fld id="{220E6AFA-1AF4-1549-9708-BD499CDEDA71}" type="slidenum">
              <a:rPr lang="en-US" smtClean="0"/>
              <a:t>34</a:t>
            </a:fld>
            <a:endParaRPr lang="en-US"/>
          </a:p>
        </p:txBody>
      </p:sp>
      <p:pic>
        <p:nvPicPr>
          <p:cNvPr id="5" name="Picture 4">
            <a:extLst>
              <a:ext uri="{FF2B5EF4-FFF2-40B4-BE49-F238E27FC236}">
                <a16:creationId xmlns:a16="http://schemas.microsoft.com/office/drawing/2014/main" xmlns="" id="{5DD680E5-E81E-804F-BA48-60B476D75D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0" y="0"/>
            <a:ext cx="9144000" cy="6858000"/>
          </a:xfrm>
          <a:prstGeom prst="rect">
            <a:avLst/>
          </a:prstGeom>
        </p:spPr>
      </p:pic>
    </p:spTree>
    <p:extLst>
      <p:ext uri="{BB962C8B-B14F-4D97-AF65-F5344CB8AC3E}">
        <p14:creationId xmlns:p14="http://schemas.microsoft.com/office/powerpoint/2010/main" val="276498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1">
            <a:extLst>
              <a:ext uri="{FF2B5EF4-FFF2-40B4-BE49-F238E27FC236}">
                <a16:creationId xmlns:a16="http://schemas.microsoft.com/office/drawing/2014/main" xmlns="" id="{1F877E41-0FFE-7C48-9CEC-ECC203958B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149" y="144503"/>
            <a:ext cx="2777147" cy="18669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270F89EE-2BC8-C54B-BAF3-5F046859CF2A}"/>
              </a:ext>
            </a:extLst>
          </p:cNvPr>
          <p:cNvSpPr>
            <a:spLocks noGrp="1"/>
          </p:cNvSpPr>
          <p:nvPr>
            <p:ph type="sldNum" sz="quarter" idx="12"/>
          </p:nvPr>
        </p:nvSpPr>
        <p:spPr/>
        <p:txBody>
          <a:bodyPr/>
          <a:lstStyle/>
          <a:p>
            <a:fld id="{220E6AFA-1AF4-1549-9708-BD499CDEDA71}" type="slidenum">
              <a:rPr lang="en-US" smtClean="0"/>
              <a:t>4</a:t>
            </a:fld>
            <a:endParaRPr lang="en-US"/>
          </a:p>
        </p:txBody>
      </p:sp>
      <p:pic>
        <p:nvPicPr>
          <p:cNvPr id="5" name="Picture 4">
            <a:extLst>
              <a:ext uri="{FF2B5EF4-FFF2-40B4-BE49-F238E27FC236}">
                <a16:creationId xmlns:a16="http://schemas.microsoft.com/office/drawing/2014/main" xmlns="" id="{D656E9AB-196B-E842-BA33-B889350CEEE3}"/>
              </a:ext>
            </a:extLst>
          </p:cNvPr>
          <p:cNvPicPr>
            <a:picLocks noChangeAspect="1"/>
          </p:cNvPicPr>
          <p:nvPr/>
        </p:nvPicPr>
        <p:blipFill>
          <a:blip r:embed="rId3"/>
          <a:stretch>
            <a:fillRect/>
          </a:stretch>
        </p:blipFill>
        <p:spPr>
          <a:xfrm>
            <a:off x="4955876" y="627583"/>
            <a:ext cx="3916392" cy="3916392"/>
          </a:xfrm>
          <a:prstGeom prst="rect">
            <a:avLst/>
          </a:prstGeom>
        </p:spPr>
      </p:pic>
      <p:sp>
        <p:nvSpPr>
          <p:cNvPr id="6" name="Rectangle 5">
            <a:extLst>
              <a:ext uri="{FF2B5EF4-FFF2-40B4-BE49-F238E27FC236}">
                <a16:creationId xmlns:a16="http://schemas.microsoft.com/office/drawing/2014/main" xmlns="" id="{E88E4BEB-98E5-034A-9A67-18D7F6268461}"/>
              </a:ext>
            </a:extLst>
          </p:cNvPr>
          <p:cNvSpPr/>
          <p:nvPr/>
        </p:nvSpPr>
        <p:spPr>
          <a:xfrm>
            <a:off x="4572000" y="4658297"/>
            <a:ext cx="4572000" cy="923330"/>
          </a:xfrm>
          <a:prstGeom prst="rect">
            <a:avLst/>
          </a:prstGeom>
        </p:spPr>
        <p:txBody>
          <a:bodyPr>
            <a:spAutoFit/>
          </a:bodyPr>
          <a:lstStyle/>
          <a:p>
            <a:r>
              <a:rPr lang="en-US" dirty="0"/>
              <a:t>https://</a:t>
            </a:r>
            <a:r>
              <a:rPr lang="en-US" dirty="0" err="1"/>
              <a:t>www.dailymail.co.uk</a:t>
            </a:r>
            <a:r>
              <a:rPr lang="en-US" dirty="0"/>
              <a:t>/news/article-2331396/Im-taking-months-paternity-leave-boasts-Tory-business-minister.html</a:t>
            </a:r>
          </a:p>
        </p:txBody>
      </p:sp>
      <p:pic>
        <p:nvPicPr>
          <p:cNvPr id="8" name="Picture 7">
            <a:extLst>
              <a:ext uri="{FF2B5EF4-FFF2-40B4-BE49-F238E27FC236}">
                <a16:creationId xmlns:a16="http://schemas.microsoft.com/office/drawing/2014/main" xmlns="" id="{7F3485A8-42CF-EF49-AB65-E9CEDC5A9DC2}"/>
              </a:ext>
            </a:extLst>
          </p:cNvPr>
          <p:cNvPicPr>
            <a:picLocks noChangeAspect="1"/>
          </p:cNvPicPr>
          <p:nvPr/>
        </p:nvPicPr>
        <p:blipFill>
          <a:blip r:embed="rId4"/>
          <a:stretch>
            <a:fillRect/>
          </a:stretch>
        </p:blipFill>
        <p:spPr>
          <a:xfrm>
            <a:off x="214387" y="2258290"/>
            <a:ext cx="4206832" cy="4463186"/>
          </a:xfrm>
          <a:prstGeom prst="rect">
            <a:avLst/>
          </a:prstGeom>
        </p:spPr>
      </p:pic>
    </p:spTree>
    <p:extLst>
      <p:ext uri="{BB962C8B-B14F-4D97-AF65-F5344CB8AC3E}">
        <p14:creationId xmlns:p14="http://schemas.microsoft.com/office/powerpoint/2010/main" val="275557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15" y="519971"/>
            <a:ext cx="7886700" cy="3189214"/>
          </a:xfrm>
        </p:spPr>
        <p:txBody>
          <a:bodyPr/>
          <a:lstStyle/>
          <a:p>
            <a:pPr marL="0" indent="0">
              <a:buNone/>
            </a:pPr>
            <a:r>
              <a:rPr lang="en-GB" dirty="0"/>
              <a:t>Between 2008 and 2013, cuts led to some 483,000 old and disabled people in the UK either losing their care support or becoming no longer eligible to claim it. “reductions … are particularly acute for older people”. There are now millions fewer social care visits a year to the elderly than took place five years ago. The biggest cuts to visits came after the general election of May 2010.</a:t>
            </a:r>
          </a:p>
        </p:txBody>
      </p:sp>
      <p:sp>
        <p:nvSpPr>
          <p:cNvPr id="4" name="Slide Number Placeholder 3">
            <a:extLst>
              <a:ext uri="{FF2B5EF4-FFF2-40B4-BE49-F238E27FC236}">
                <a16:creationId xmlns:a16="http://schemas.microsoft.com/office/drawing/2014/main" xmlns="" id="{C5E5ED1D-88F5-094E-ACC3-B2B1BC5B244F}"/>
              </a:ext>
            </a:extLst>
          </p:cNvPr>
          <p:cNvSpPr>
            <a:spLocks noGrp="1"/>
          </p:cNvSpPr>
          <p:nvPr>
            <p:ph type="sldNum" sz="quarter" idx="12"/>
          </p:nvPr>
        </p:nvSpPr>
        <p:spPr/>
        <p:txBody>
          <a:bodyPr/>
          <a:lstStyle/>
          <a:p>
            <a:fld id="{220E6AFA-1AF4-1549-9708-BD499CDEDA71}" type="slidenum">
              <a:rPr lang="en-US" smtClean="0"/>
              <a:t>5</a:t>
            </a:fld>
            <a:endParaRPr lang="en-US"/>
          </a:p>
        </p:txBody>
      </p:sp>
      <p:pic>
        <p:nvPicPr>
          <p:cNvPr id="6" name="Picture 2" descr="http://www.newstatesman.com/sites/default/files/images/2014%2B05dannydorlingchart1(1).jpg">
            <a:extLst>
              <a:ext uri="{FF2B5EF4-FFF2-40B4-BE49-F238E27FC236}">
                <a16:creationId xmlns:a16="http://schemas.microsoft.com/office/drawing/2014/main" xmlns="" id="{181638B3-0F67-3B40-B303-6A130F6196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96579" y="3352043"/>
            <a:ext cx="4541780" cy="3369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6">
            <a:extLst>
              <a:ext uri="{FF2B5EF4-FFF2-40B4-BE49-F238E27FC236}">
                <a16:creationId xmlns:a16="http://schemas.microsoft.com/office/drawing/2014/main" xmlns="" id="{1B097394-8DAC-F344-8045-3A6F1B4F7E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515" y="3820135"/>
            <a:ext cx="3666226" cy="290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616" y="237537"/>
            <a:ext cx="3425557" cy="6483939"/>
          </a:xfrm>
        </p:spPr>
        <p:txBody>
          <a:bodyPr>
            <a:noAutofit/>
          </a:bodyPr>
          <a:lstStyle/>
          <a:p>
            <a:pPr marL="0" indent="0">
              <a:buNone/>
            </a:pPr>
            <a:r>
              <a:rPr lang="en-GB" dirty="0"/>
              <a:t>In the year to June 2013, some 23 400 more deaths than expected occurred (5% more).</a:t>
            </a:r>
          </a:p>
          <a:p>
            <a:pPr marL="0" indent="0">
              <a:buNone/>
            </a:pPr>
            <a:r>
              <a:rPr lang="en-GB" dirty="0"/>
              <a:t>Post retirement life expectancy dropped by 2%.</a:t>
            </a:r>
          </a:p>
          <a:p>
            <a:pPr marL="0" indent="0">
              <a:buNone/>
            </a:pPr>
            <a:endParaRPr lang="en-GB" dirty="0"/>
          </a:p>
          <a:p>
            <a:pPr marL="0" indent="0">
              <a:buNone/>
            </a:pPr>
            <a:r>
              <a:rPr lang="en-GB" dirty="0"/>
              <a:t>Influenza and pneumonia can have contributed only 5.8% and 3.5% (unless there was mass misdiagnosis).</a:t>
            </a:r>
          </a:p>
        </p:txBody>
      </p:sp>
      <p:sp>
        <p:nvSpPr>
          <p:cNvPr id="4" name="Slide Number Placeholder 3">
            <a:extLst>
              <a:ext uri="{FF2B5EF4-FFF2-40B4-BE49-F238E27FC236}">
                <a16:creationId xmlns:a16="http://schemas.microsoft.com/office/drawing/2014/main" xmlns="" id="{501E1DDD-9FAA-6344-BC02-39BC4603C9FE}"/>
              </a:ext>
            </a:extLst>
          </p:cNvPr>
          <p:cNvSpPr>
            <a:spLocks noGrp="1"/>
          </p:cNvSpPr>
          <p:nvPr>
            <p:ph type="sldNum" sz="quarter" idx="12"/>
          </p:nvPr>
        </p:nvSpPr>
        <p:spPr/>
        <p:txBody>
          <a:bodyPr/>
          <a:lstStyle/>
          <a:p>
            <a:fld id="{220E6AFA-1AF4-1549-9708-BD499CDEDA71}" type="slidenum">
              <a:rPr lang="en-US" smtClean="0"/>
              <a:t>6</a:t>
            </a:fld>
            <a:endParaRPr lang="en-US"/>
          </a:p>
        </p:txBody>
      </p:sp>
      <p:pic>
        <p:nvPicPr>
          <p:cNvPr id="6" name="Picture 2" descr="http://www.newstatesman.com/sites/default/files/images/2014%2B05dannydorlingchart2(1).jpg">
            <a:extLst>
              <a:ext uri="{FF2B5EF4-FFF2-40B4-BE49-F238E27FC236}">
                <a16:creationId xmlns:a16="http://schemas.microsoft.com/office/drawing/2014/main" xmlns="" id="{0D1ED342-5E13-0245-987E-BD9D51AAFF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74292" y="237537"/>
            <a:ext cx="4967316" cy="3737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c HD:Users:danny:Documents:Crosspool_14_5_11:Writing:Books:2015:ABetterPolitics:CutDownVersion:Final Cartoons:1 Final death.jpg">
            <a:extLst>
              <a:ext uri="{FF2B5EF4-FFF2-40B4-BE49-F238E27FC236}">
                <a16:creationId xmlns:a16="http://schemas.microsoft.com/office/drawing/2014/main" xmlns="" id="{0F4F05EA-5F01-6C4D-8483-C05AA98ABEE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7660" y="4600576"/>
            <a:ext cx="3276600" cy="2120900"/>
          </a:xfrm>
          <a:prstGeom prst="rect">
            <a:avLst/>
          </a:prstGeom>
          <a:noFill/>
          <a:ln>
            <a:noFill/>
          </a:ln>
        </p:spPr>
      </p:pic>
    </p:spTree>
    <p:extLst>
      <p:ext uri="{BB962C8B-B14F-4D97-AF65-F5344CB8AC3E}">
        <p14:creationId xmlns:p14="http://schemas.microsoft.com/office/powerpoint/2010/main" val="153307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2923"/>
            <a:ext cx="7886700" cy="560291"/>
          </a:xfrm>
        </p:spPr>
        <p:txBody>
          <a:bodyPr>
            <a:normAutofit fontScale="90000"/>
          </a:bodyPr>
          <a:lstStyle/>
          <a:p>
            <a:r>
              <a:rPr lang="en-GB" dirty="0"/>
              <a:t>Peaks tend to be multi-causal</a:t>
            </a:r>
          </a:p>
        </p:txBody>
      </p:sp>
      <p:sp>
        <p:nvSpPr>
          <p:cNvPr id="3" name="Content Placeholder 2"/>
          <p:cNvSpPr>
            <a:spLocks noGrp="1"/>
          </p:cNvSpPr>
          <p:nvPr>
            <p:ph idx="1"/>
          </p:nvPr>
        </p:nvSpPr>
        <p:spPr>
          <a:xfrm>
            <a:off x="628650" y="1120546"/>
            <a:ext cx="7886700" cy="3341285"/>
          </a:xfrm>
        </p:spPr>
        <p:txBody>
          <a:bodyPr/>
          <a:lstStyle/>
          <a:p>
            <a:pPr marL="0" indent="0">
              <a:buNone/>
            </a:pPr>
            <a:r>
              <a:rPr lang="en-GB" dirty="0"/>
              <a:t>July 2011: UK’s largest private care home provider about to go bankrupt and might need to close all 752 homes – no effect? …Women deaths rate rose much faster than men’s.</a:t>
            </a:r>
          </a:p>
          <a:p>
            <a:pPr marL="0" indent="0">
              <a:buNone/>
            </a:pPr>
            <a:r>
              <a:rPr lang="en-GB" dirty="0"/>
              <a:t>The BBC posted this story as a piece of ‘business</a:t>
            </a:r>
          </a:p>
          <a:p>
            <a:pPr marL="0" indent="0">
              <a:buNone/>
            </a:pPr>
            <a:r>
              <a:rPr lang="en-GB" dirty="0"/>
              <a:t>news’. The coalition did not intervene early on.</a:t>
            </a:r>
          </a:p>
          <a:p>
            <a:pPr marL="0" indent="0">
              <a:buNone/>
            </a:pPr>
            <a:r>
              <a:rPr lang="en-GB" dirty="0"/>
              <a:t>The underlying issue was landlords’ rents.</a:t>
            </a:r>
          </a:p>
        </p:txBody>
      </p:sp>
      <p:sp>
        <p:nvSpPr>
          <p:cNvPr id="4" name="Slide Number Placeholder 3">
            <a:extLst>
              <a:ext uri="{FF2B5EF4-FFF2-40B4-BE49-F238E27FC236}">
                <a16:creationId xmlns:a16="http://schemas.microsoft.com/office/drawing/2014/main" xmlns="" id="{8E6C095F-F730-A24B-AE76-6F1A39AA1F34}"/>
              </a:ext>
            </a:extLst>
          </p:cNvPr>
          <p:cNvSpPr>
            <a:spLocks noGrp="1"/>
          </p:cNvSpPr>
          <p:nvPr>
            <p:ph type="sldNum" sz="quarter" idx="12"/>
          </p:nvPr>
        </p:nvSpPr>
        <p:spPr/>
        <p:txBody>
          <a:bodyPr/>
          <a:lstStyle/>
          <a:p>
            <a:fld id="{220E6AFA-1AF4-1549-9708-BD499CDEDA71}" type="slidenum">
              <a:rPr lang="en-US" smtClean="0"/>
              <a:t>7</a:t>
            </a:fld>
            <a:endParaRPr lang="en-US"/>
          </a:p>
        </p:txBody>
      </p:sp>
      <p:pic>
        <p:nvPicPr>
          <p:cNvPr id="5" name="Picture 4" descr="Mac HD:Users:danny:Documents:Crosspool_14_5_11:Writing:Books:2015:ABetterPolitics:CutDownVersion:Final Cartoons:3 Final birth.jpg">
            <a:extLst>
              <a:ext uri="{FF2B5EF4-FFF2-40B4-BE49-F238E27FC236}">
                <a16:creationId xmlns:a16="http://schemas.microsoft.com/office/drawing/2014/main" xmlns="" id="{7B722A64-3B9C-714A-963C-2C06EECCA39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23354" y="4316413"/>
            <a:ext cx="2927350" cy="2222500"/>
          </a:xfrm>
          <a:prstGeom prst="rect">
            <a:avLst/>
          </a:prstGeom>
          <a:noFill/>
          <a:ln>
            <a:noFill/>
          </a:ln>
        </p:spPr>
      </p:pic>
      <p:pic>
        <p:nvPicPr>
          <p:cNvPr id="6" name="Content Placeholder 3" descr="image001.jpg">
            <a:extLst>
              <a:ext uri="{FF2B5EF4-FFF2-40B4-BE49-F238E27FC236}">
                <a16:creationId xmlns:a16="http://schemas.microsoft.com/office/drawing/2014/main" xmlns="" id="{6DDEDF88-86BD-9046-BE9D-7AF4CCA5250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79893" y="4461831"/>
            <a:ext cx="3776777" cy="2077082"/>
          </a:xfrm>
          <a:prstGeom prst="rect">
            <a:avLst/>
          </a:prstGeom>
        </p:spPr>
      </p:pic>
    </p:spTree>
    <p:extLst>
      <p:ext uri="{BB962C8B-B14F-4D97-AF65-F5344CB8AC3E}">
        <p14:creationId xmlns:p14="http://schemas.microsoft.com/office/powerpoint/2010/main" val="110183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cause blamed officially - </a:t>
            </a:r>
            <a:r>
              <a:rPr lang="en-GB" b="1" dirty="0"/>
              <a:t>flu</a:t>
            </a:r>
          </a:p>
        </p:txBody>
      </p:sp>
      <p:sp>
        <p:nvSpPr>
          <p:cNvPr id="3" name="Content Placeholder 2"/>
          <p:cNvSpPr>
            <a:spLocks noGrp="1"/>
          </p:cNvSpPr>
          <p:nvPr>
            <p:ph idx="1"/>
          </p:nvPr>
        </p:nvSpPr>
        <p:spPr>
          <a:xfrm>
            <a:off x="628650" y="1454689"/>
            <a:ext cx="7886700" cy="4351338"/>
          </a:xfrm>
        </p:spPr>
        <p:txBody>
          <a:bodyPr/>
          <a:lstStyle/>
          <a:p>
            <a:pPr marL="0" indent="0">
              <a:buNone/>
            </a:pPr>
            <a:r>
              <a:rPr lang="en-GB" dirty="0"/>
              <a:t>A traditional scapegoat -  in just four months, from December 1952 to March 1953, some 12,000 residents perished in London above the number a year early. Housing Minister Harold Macmillan blamed the flu. It was smog.</a:t>
            </a:r>
          </a:p>
          <a:p>
            <a:pPr marL="0" indent="0">
              <a:buNone/>
            </a:pPr>
            <a:r>
              <a:rPr lang="en-GB" dirty="0"/>
              <a:t>“The 1953 smog matters today. It tells us what ministers and their officials are capable of.” </a:t>
            </a:r>
          </a:p>
        </p:txBody>
      </p:sp>
      <p:sp>
        <p:nvSpPr>
          <p:cNvPr id="4" name="Slide Number Placeholder 3">
            <a:extLst>
              <a:ext uri="{FF2B5EF4-FFF2-40B4-BE49-F238E27FC236}">
                <a16:creationId xmlns:a16="http://schemas.microsoft.com/office/drawing/2014/main" xmlns="" id="{32A1389C-C886-384B-8780-3DB508E56A88}"/>
              </a:ext>
            </a:extLst>
          </p:cNvPr>
          <p:cNvSpPr>
            <a:spLocks noGrp="1"/>
          </p:cNvSpPr>
          <p:nvPr>
            <p:ph type="sldNum" sz="quarter" idx="12"/>
          </p:nvPr>
        </p:nvSpPr>
        <p:spPr/>
        <p:txBody>
          <a:bodyPr/>
          <a:lstStyle/>
          <a:p>
            <a:fld id="{220E6AFA-1AF4-1549-9708-BD499CDEDA71}" type="slidenum">
              <a:rPr lang="en-US" smtClean="0"/>
              <a:t>8</a:t>
            </a:fld>
            <a:endParaRPr lang="en-US"/>
          </a:p>
        </p:txBody>
      </p:sp>
      <p:pic>
        <p:nvPicPr>
          <p:cNvPr id="6" name="Picture 5">
            <a:extLst>
              <a:ext uri="{FF2B5EF4-FFF2-40B4-BE49-F238E27FC236}">
                <a16:creationId xmlns:a16="http://schemas.microsoft.com/office/drawing/2014/main" xmlns="" id="{0A7C64FF-DC98-4140-A717-87F3C28DAFED}"/>
              </a:ext>
            </a:extLst>
          </p:cNvPr>
          <p:cNvPicPr>
            <a:picLocks noChangeAspect="1"/>
          </p:cNvPicPr>
          <p:nvPr/>
        </p:nvPicPr>
        <p:blipFill>
          <a:blip r:embed="rId2"/>
          <a:stretch>
            <a:fillRect/>
          </a:stretch>
        </p:blipFill>
        <p:spPr>
          <a:xfrm>
            <a:off x="2358856" y="4610642"/>
            <a:ext cx="6319557" cy="1823347"/>
          </a:xfrm>
          <a:prstGeom prst="rect">
            <a:avLst/>
          </a:prstGeom>
        </p:spPr>
      </p:pic>
      <p:sp>
        <p:nvSpPr>
          <p:cNvPr id="7" name="TextBox 6">
            <a:extLst>
              <a:ext uri="{FF2B5EF4-FFF2-40B4-BE49-F238E27FC236}">
                <a16:creationId xmlns:a16="http://schemas.microsoft.com/office/drawing/2014/main" xmlns="" id="{6E529221-C739-5841-9683-2FB0F485D103}"/>
              </a:ext>
            </a:extLst>
          </p:cNvPr>
          <p:cNvSpPr txBox="1"/>
          <p:nvPr/>
        </p:nvSpPr>
        <p:spPr>
          <a:xfrm>
            <a:off x="628650" y="4753155"/>
            <a:ext cx="1567143" cy="1200329"/>
          </a:xfrm>
          <a:prstGeom prst="rect">
            <a:avLst/>
          </a:prstGeom>
          <a:noFill/>
        </p:spPr>
        <p:txBody>
          <a:bodyPr wrap="square" rtlCol="0">
            <a:spAutoFit/>
          </a:bodyPr>
          <a:lstStyle/>
          <a:p>
            <a:r>
              <a:rPr lang="en-US" dirty="0">
                <a:solidFill>
                  <a:srgbClr val="FF0000"/>
                </a:solidFill>
              </a:rPr>
              <a:t>30</a:t>
            </a:r>
            <a:r>
              <a:rPr lang="en-US" baseline="30000" dirty="0">
                <a:solidFill>
                  <a:srgbClr val="FF0000"/>
                </a:solidFill>
              </a:rPr>
              <a:t>th</a:t>
            </a:r>
            <a:r>
              <a:rPr lang="en-US" dirty="0">
                <a:solidFill>
                  <a:srgbClr val="FF0000"/>
                </a:solidFill>
              </a:rPr>
              <a:t> Nov 2018 story – and yet again blamed on flu.</a:t>
            </a:r>
          </a:p>
        </p:txBody>
      </p:sp>
    </p:spTree>
    <p:extLst>
      <p:ext uri="{BB962C8B-B14F-4D97-AF65-F5344CB8AC3E}">
        <p14:creationId xmlns:p14="http://schemas.microsoft.com/office/powerpoint/2010/main" val="398471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591"/>
            <a:ext cx="8383148" cy="623233"/>
          </a:xfrm>
        </p:spPr>
        <p:txBody>
          <a:bodyPr>
            <a:normAutofit fontScale="90000"/>
          </a:bodyPr>
          <a:lstStyle/>
          <a:p>
            <a:r>
              <a:rPr lang="en-GB" dirty="0"/>
              <a:t>NHS November 2013 (web) advice:</a:t>
            </a:r>
          </a:p>
        </p:txBody>
      </p:sp>
      <p:sp>
        <p:nvSpPr>
          <p:cNvPr id="3" name="Content Placeholder 2"/>
          <p:cNvSpPr>
            <a:spLocks noGrp="1"/>
          </p:cNvSpPr>
          <p:nvPr>
            <p:ph idx="1"/>
          </p:nvPr>
        </p:nvSpPr>
        <p:spPr>
          <a:xfrm>
            <a:off x="628650" y="1018802"/>
            <a:ext cx="7886700" cy="4351338"/>
          </a:xfrm>
        </p:spPr>
        <p:txBody>
          <a:bodyPr>
            <a:noAutofit/>
          </a:bodyPr>
          <a:lstStyle/>
          <a:p>
            <a:pPr marL="0" indent="0">
              <a:buNone/>
            </a:pPr>
            <a:r>
              <a:rPr lang="en-GB" dirty="0"/>
              <a:t>If you are 65 or over, it is important to spend most of your time in a warm environment during the winter months. There are a number of things you can do to cope in cold weather. Keep your main living room at around 18-21°C (65-70°F) and the rest of the house at least 16°C (61°F). If you can’t heat all the rooms you use, heat the living room during the day and the bedroom just before you go to sleep. Make sure you are receiving any benefits you are entitled to, such as the winter fuel payment and cold weather payment. Regular hot drinks and eating at least one hot meal a day will help keep energy levels up during winter and keep your body warm. Finally, make sure you get the seasonal flu jab.</a:t>
            </a:r>
          </a:p>
        </p:txBody>
      </p:sp>
      <p:sp>
        <p:nvSpPr>
          <p:cNvPr id="4" name="Slide Number Placeholder 3">
            <a:extLst>
              <a:ext uri="{FF2B5EF4-FFF2-40B4-BE49-F238E27FC236}">
                <a16:creationId xmlns:a16="http://schemas.microsoft.com/office/drawing/2014/main" xmlns="" id="{3E33C498-97DF-7B42-B818-F62B019B9EB8}"/>
              </a:ext>
            </a:extLst>
          </p:cNvPr>
          <p:cNvSpPr>
            <a:spLocks noGrp="1"/>
          </p:cNvSpPr>
          <p:nvPr>
            <p:ph type="sldNum" sz="quarter" idx="12"/>
          </p:nvPr>
        </p:nvSpPr>
        <p:spPr/>
        <p:txBody>
          <a:bodyPr/>
          <a:lstStyle/>
          <a:p>
            <a:fld id="{220E6AFA-1AF4-1549-9708-BD499CDEDA71}" type="slidenum">
              <a:rPr lang="en-US" smtClean="0"/>
              <a:t>9</a:t>
            </a:fld>
            <a:endParaRPr lang="en-US"/>
          </a:p>
        </p:txBody>
      </p:sp>
    </p:spTree>
    <p:extLst>
      <p:ext uri="{BB962C8B-B14F-4D97-AF65-F5344CB8AC3E}">
        <p14:creationId xmlns:p14="http://schemas.microsoft.com/office/powerpoint/2010/main" val="1558125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2000</Words>
  <Application>Microsoft Office PowerPoint</Application>
  <PresentationFormat>On-screen Show (4:3)</PresentationFormat>
  <Paragraphs>186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‘Social Death - the impact of austerity and poverty’  Beyond reasonable doubt: the deaths and the blame  Danny Dorling, May 1st 2019 Taxpayers Against Poverty Seminar Portcullis house, Westminster.</vt:lpstr>
      <vt:lpstr>PowerPoint Presentation</vt:lpstr>
      <vt:lpstr>PowerPoint Presentation</vt:lpstr>
      <vt:lpstr>PowerPoint Presentation</vt:lpstr>
      <vt:lpstr>PowerPoint Presentation</vt:lpstr>
      <vt:lpstr>PowerPoint Presentation</vt:lpstr>
      <vt:lpstr>Peaks tend to be multi-causal</vt:lpstr>
      <vt:lpstr>One cause blamed officially - flu</vt:lpstr>
      <vt:lpstr>NHS November 2013 (web) advice:</vt:lpstr>
      <vt:lpstr>Hard not to conclude</vt:lpstr>
      <vt:lpstr>No wonder rates    of     mental   illness   are rising   among    the young   </vt:lpstr>
      <vt:lpstr>Including increases in the legal taking of mind altering drugs (now more than a tenth of the population)</vt:lpstr>
      <vt:lpstr>The Vote Reflects a Health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Male life expectancy from age 85</vt:lpstr>
      <vt:lpstr>Female life expectancy from age 85</vt:lpstr>
      <vt:lpstr>PowerPoint Presentation</vt:lpstr>
      <vt:lpstr>Health effects</vt:lpstr>
      <vt:lpstr>PowerPoint Presentation</vt:lpstr>
      <vt:lpstr>There are long term lag effects (1983 and 2014 here) </vt:lpstr>
      <vt:lpstr>PowerPoint Presentation</vt:lpstr>
      <vt:lpstr>Connor was 18 when he drowned in a bath in Oxford in July 2013 – he had an epileptic seizure at Slade House ‘learning disability unit, run by Southern Health NHS Foundation Trust’</vt:lpstr>
      <vt:lpstr>So who should be held to account?</vt:lpstr>
      <vt:lpstr>Lucinda Hiam and Martin McKee: The deepening health crisis in the UK requires society wide, political intervention, March 8, 2019 “These are not just numbers, these are lives”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Dorling</dc:creator>
  <cp:lastModifiedBy>Paul Nicolson</cp:lastModifiedBy>
  <cp:revision>115</cp:revision>
  <cp:lastPrinted>2019-04-30T08:26:49Z</cp:lastPrinted>
  <dcterms:created xsi:type="dcterms:W3CDTF">2018-05-09T13:47:11Z</dcterms:created>
  <dcterms:modified xsi:type="dcterms:W3CDTF">2019-05-03T13:41:35Z</dcterms:modified>
</cp:coreProperties>
</file>